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81" r:id="rId7"/>
    <p:sldId id="282" r:id="rId8"/>
    <p:sldId id="261" r:id="rId9"/>
    <p:sldId id="287" r:id="rId10"/>
    <p:sldId id="262" r:id="rId11"/>
    <p:sldId id="263" r:id="rId12"/>
    <p:sldId id="264" r:id="rId13"/>
    <p:sldId id="265" r:id="rId14"/>
    <p:sldId id="266" r:id="rId15"/>
    <p:sldId id="283" r:id="rId16"/>
    <p:sldId id="284" r:id="rId17"/>
    <p:sldId id="269" r:id="rId18"/>
    <p:sldId id="271" r:id="rId19"/>
    <p:sldId id="274" r:id="rId20"/>
    <p:sldId id="276" r:id="rId21"/>
    <p:sldId id="288" r:id="rId22"/>
    <p:sldId id="289" r:id="rId23"/>
    <p:sldId id="285" r:id="rId24"/>
    <p:sldId id="280" r:id="rId25"/>
    <p:sldId id="278"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CCE3C0-5792-41E4-B2D6-7B3697C3D3C9}">
  <a:tblStyle styleId="{24CCE3C0-5792-41E4-B2D6-7B3697C3D3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a734a30ad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a734a30ad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9efed856e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9efed856e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a734a30ad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a734a30ad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9c8888b58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9c8888b58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79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9c8888b58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9c8888b58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9c8888b58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9c8888b58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a005dda9b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a005dda9b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9efed856e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9efed856e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9efed856e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9efed856e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9fe3bffd5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9fe3bffd5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536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9299ba8d79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9299ba8d79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9fe3bffd5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9fe3bffd5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46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7f814f20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7f814f20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a005dda9b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a005dda9b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a734a30a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a734a30a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two biggest factors that influence the safety and efficiency of lab work are ease of access to materials and proper use of lab space. Bulky lab carts are often favored because they can hold a lot of tools and move around, but that just means they get in the way. Smaller carts present a different danger because bumping into them can potentially harm lab workers, depending on what tools are left on them. The Lab Buddy self stabilizing lab cart aims to find the sweet spot between these issues, reducing the space a lab cart takes without risking being toppled over.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9cf17a1bb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9cf17a1bb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SzPts val="1100"/>
              <a:buChar char="●"/>
            </a:pPr>
            <a:r>
              <a:rPr lang="en"/>
              <a:t>We began the project by creating a Free Body Diagram of our system, which is essentially an inverted pendulum on wheels</a:t>
            </a:r>
            <a:endParaRPr/>
          </a:p>
          <a:p>
            <a:pPr marL="457200" lvl="0" indent="-298450" algn="l" rtl="0">
              <a:spcBef>
                <a:spcPts val="0"/>
              </a:spcBef>
              <a:spcAft>
                <a:spcPts val="0"/>
              </a:spcAft>
              <a:buSzPts val="1100"/>
              <a:buChar char="●"/>
            </a:pPr>
            <a:r>
              <a:rPr lang="en"/>
              <a:t>The system is made up of two parts; the pendulum body and the cart body. The cart body is made up of two wheels and a shaft connecting them. The pendulum body is everything else in the system rotating about the axis of rotation, which is along the shaft. </a:t>
            </a:r>
            <a:endParaRPr/>
          </a:p>
          <a:p>
            <a:pPr marL="457200" lvl="0" indent="-298450" algn="l" rtl="0">
              <a:spcBef>
                <a:spcPts val="0"/>
              </a:spcBef>
              <a:spcAft>
                <a:spcPts val="0"/>
              </a:spcAft>
              <a:buSzPts val="1100"/>
              <a:buChar char="●"/>
            </a:pPr>
            <a:r>
              <a:rPr lang="en"/>
              <a:t>The design parameters that were needed for the controller design were (List off each parameter w/ a short description)</a:t>
            </a:r>
            <a:endParaRPr/>
          </a:p>
          <a:p>
            <a:pPr marL="457200" lvl="0" indent="-298450" algn="l" rtl="0">
              <a:spcBef>
                <a:spcPts val="0"/>
              </a:spcBef>
              <a:spcAft>
                <a:spcPts val="0"/>
              </a:spcAft>
              <a:buSzPts val="1100"/>
              <a:buChar char="●"/>
            </a:pPr>
            <a:r>
              <a:rPr lang="en"/>
              <a:t>We arbitrarily chose the upward vertical to be zero degrees. It made sense to us that the controller would constantly aim for </a:t>
            </a:r>
            <a:r>
              <a:rPr lang="en">
                <a:solidFill>
                  <a:schemeClr val="dk1"/>
                </a:solidFill>
              </a:rPr>
              <a:t>ϴ to be zero instead of 𝛑. Either method works.</a:t>
            </a:r>
            <a:endParaRPr/>
          </a:p>
          <a:p>
            <a:pPr marL="457200" lvl="0" indent="-298450" algn="l" rtl="0">
              <a:spcBef>
                <a:spcPts val="0"/>
              </a:spcBef>
              <a:spcAft>
                <a:spcPts val="0"/>
              </a:spcAft>
              <a:buSzPts val="1100"/>
              <a:buChar char="●"/>
            </a:pPr>
            <a:r>
              <a:rPr lang="en"/>
              <a:t>The only friction we calculated for was friction from the ground</a:t>
            </a:r>
            <a:endParaRPr/>
          </a:p>
          <a:p>
            <a:pPr marL="457200" lvl="0" indent="-298450" algn="l" rtl="0">
              <a:spcBef>
                <a:spcPts val="0"/>
              </a:spcBef>
              <a:spcAft>
                <a:spcPts val="0"/>
              </a:spcAft>
              <a:buSzPts val="1100"/>
              <a:buChar char="●"/>
            </a:pPr>
            <a:r>
              <a:rPr lang="en"/>
              <a:t>We defined the datum to be along the center of the cart’s center of mass. This was important when calculating the potential energy of the 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9cf17a1b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9cf17a1b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SCRIPT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derived our equations of motion using the Euler-Lagrange method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Using the FBD created, we began by analyzing the kinematics of the pendulum’s center of mass. x</a:t>
            </a:r>
            <a:r>
              <a:rPr lang="en" baseline="-25000">
                <a:solidFill>
                  <a:schemeClr val="dk1"/>
                </a:solidFill>
              </a:rPr>
              <a:t>p</a:t>
            </a:r>
            <a:r>
              <a:rPr lang="en">
                <a:solidFill>
                  <a:schemeClr val="dk1"/>
                </a:solidFill>
              </a:rPr>
              <a:t> and y</a:t>
            </a:r>
            <a:r>
              <a:rPr lang="en" baseline="-25000">
                <a:solidFill>
                  <a:schemeClr val="dk1"/>
                </a:solidFill>
              </a:rPr>
              <a:t>p</a:t>
            </a:r>
            <a:r>
              <a:rPr lang="en">
                <a:solidFill>
                  <a:schemeClr val="dk1"/>
                </a:solidFill>
              </a:rPr>
              <a:t> are the positions of the pendulum’s center of mass while x is the x-position of the cart’s body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Next, we calculated the kinetic energies and potential energies of the system, which allowed us to get equation one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Because we are assuming ground friction, we included friction using Rayleigh’s Dissipation Function. This is necessary for linear velocity-dependent dissipative forces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then replaced q with x and ϴ in equation three, giving us two nonlinear equations of motion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 order to linearize the equations, we used the small angle approximation. Our goal was to keep the pendulum body from going past 25° on either side of the upward vertical. This approximation, seen in equation 4, simplified the two nonlinear equations to two linear equations.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Notice how ɸ is defined as the small approximation angle. ɸ will be used instead of ϴ from this point forward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9c8888b582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9c8888b58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SCRIPT</a:t>
            </a:r>
            <a:endParaRPr>
              <a:solidFill>
                <a:schemeClr val="dk1"/>
              </a:solidFill>
            </a:endParaRPr>
          </a:p>
          <a:p>
            <a:pPr marL="457200" lvl="0" indent="-298450" algn="l" rtl="0">
              <a:spcBef>
                <a:spcPts val="0"/>
              </a:spcBef>
              <a:spcAft>
                <a:spcPts val="0"/>
              </a:spcAft>
              <a:buClr>
                <a:schemeClr val="dk1"/>
              </a:buClr>
              <a:buSzPts val="1100"/>
              <a:buChar char="●"/>
            </a:pPr>
            <a:r>
              <a:rPr lang="en"/>
              <a:t>With the two linear equations, we were able to write them in state-space form and put them into MATLAB</a:t>
            </a:r>
            <a:endParaRPr/>
          </a:p>
          <a:p>
            <a:pPr marL="457200" lvl="0" indent="-298450" algn="l" rtl="0">
              <a:spcBef>
                <a:spcPts val="0"/>
              </a:spcBef>
              <a:spcAft>
                <a:spcPts val="0"/>
              </a:spcAft>
              <a:buClr>
                <a:schemeClr val="dk1"/>
              </a:buClr>
              <a:buSzPts val="1100"/>
              <a:buChar char="●"/>
            </a:pPr>
            <a:r>
              <a:rPr lang="en"/>
              <a:t>Our only output interest is in</a:t>
            </a:r>
            <a:r>
              <a:rPr lang="en">
                <a:solidFill>
                  <a:schemeClr val="dk1"/>
                </a:solidFill>
              </a:rPr>
              <a:t> ɸ, so C only has a 1 corresponding with ɸ</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9c8888b582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9c8888b58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SCRIPT</a:t>
            </a:r>
            <a:endParaRPr>
              <a:solidFill>
                <a:schemeClr val="dk1"/>
              </a:solidFill>
            </a:endParaRPr>
          </a:p>
          <a:p>
            <a:pPr marL="457200" lvl="0" indent="-298450" algn="l" rtl="0">
              <a:spcBef>
                <a:spcPts val="0"/>
              </a:spcBef>
              <a:spcAft>
                <a:spcPts val="0"/>
              </a:spcAft>
              <a:buClr>
                <a:schemeClr val="dk1"/>
              </a:buClr>
              <a:buSzPts val="1100"/>
              <a:buChar char="●"/>
            </a:pPr>
            <a:r>
              <a:rPr lang="en"/>
              <a:t>With the two linear equations, we were able to write them in state-space form and put them into MATLAB</a:t>
            </a:r>
            <a:endParaRPr/>
          </a:p>
          <a:p>
            <a:pPr marL="457200" lvl="0" indent="-298450" algn="l" rtl="0">
              <a:spcBef>
                <a:spcPts val="0"/>
              </a:spcBef>
              <a:spcAft>
                <a:spcPts val="0"/>
              </a:spcAft>
              <a:buClr>
                <a:schemeClr val="dk1"/>
              </a:buClr>
              <a:buSzPts val="1100"/>
              <a:buChar char="●"/>
            </a:pPr>
            <a:r>
              <a:rPr lang="en"/>
              <a:t>Our only output interest is in</a:t>
            </a:r>
            <a:r>
              <a:rPr lang="en">
                <a:solidFill>
                  <a:schemeClr val="dk1"/>
                </a:solidFill>
              </a:rPr>
              <a:t> ɸ, so C only has a 1 corresponding with ɸ</a:t>
            </a:r>
            <a:endParaRPr/>
          </a:p>
        </p:txBody>
      </p:sp>
    </p:spTree>
    <p:extLst>
      <p:ext uri="{BB962C8B-B14F-4D97-AF65-F5344CB8AC3E}">
        <p14:creationId xmlns:p14="http://schemas.microsoft.com/office/powerpoint/2010/main" val="2118127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7f75da1841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7f75da1841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9efed856e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9efed856e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hdl.handle.net/10012/9488"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363125" y="1235500"/>
            <a:ext cx="6589200" cy="117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80" b="1" dirty="0"/>
              <a:t>Quadcopter Drone Simulation</a:t>
            </a:r>
            <a:endParaRPr sz="3480" b="1" dirty="0"/>
          </a:p>
        </p:txBody>
      </p:sp>
      <p:sp>
        <p:nvSpPr>
          <p:cNvPr id="55" name="Google Shape;55;p13"/>
          <p:cNvSpPr txBox="1">
            <a:spLocks noGrp="1"/>
          </p:cNvSpPr>
          <p:nvPr>
            <p:ph type="subTitle" idx="1"/>
          </p:nvPr>
        </p:nvSpPr>
        <p:spPr>
          <a:xfrm>
            <a:off x="817050" y="3515450"/>
            <a:ext cx="7509900" cy="1134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35" b="1"/>
              <a:t>MAE 506</a:t>
            </a:r>
            <a:endParaRPr sz="1935" b="1"/>
          </a:p>
          <a:p>
            <a:pPr marL="0" lvl="0" indent="0" algn="ctr" rtl="0">
              <a:spcBef>
                <a:spcPts val="0"/>
              </a:spcBef>
              <a:spcAft>
                <a:spcPts val="0"/>
              </a:spcAft>
              <a:buNone/>
            </a:pPr>
            <a:r>
              <a:rPr lang="en" sz="1935" b="1"/>
              <a:t> Advanced System Modeling, Dynamics, and Control</a:t>
            </a:r>
            <a:endParaRPr sz="1935" b="1"/>
          </a:p>
          <a:p>
            <a:pPr marL="0" lvl="0" indent="0" algn="l" rtl="0">
              <a:spcBef>
                <a:spcPts val="0"/>
              </a:spcBef>
              <a:spcAft>
                <a:spcPts val="0"/>
              </a:spcAft>
              <a:buNone/>
            </a:pPr>
            <a:endParaRPr sz="1435">
              <a:solidFill>
                <a:schemeClr val="dk1"/>
              </a:solidFill>
            </a:endParaRPr>
          </a:p>
          <a:p>
            <a:pPr marL="0" lvl="0" indent="0" algn="ctr" rtl="0">
              <a:spcBef>
                <a:spcPts val="0"/>
              </a:spcBef>
              <a:spcAft>
                <a:spcPts val="0"/>
              </a:spcAft>
              <a:buNone/>
            </a:pPr>
            <a:r>
              <a:rPr lang="en" sz="1435"/>
              <a:t>Arizona State University</a:t>
            </a:r>
            <a:endParaRPr sz="1435"/>
          </a:p>
        </p:txBody>
      </p:sp>
      <p:sp>
        <p:nvSpPr>
          <p:cNvPr id="56" name="Google Shape;56;p13"/>
          <p:cNvSpPr txBox="1"/>
          <p:nvPr/>
        </p:nvSpPr>
        <p:spPr>
          <a:xfrm>
            <a:off x="2035969" y="2970716"/>
            <a:ext cx="5300456" cy="544734"/>
          </a:xfrm>
          <a:prstGeom prst="rect">
            <a:avLst/>
          </a:prstGeom>
          <a:noFill/>
          <a:ln>
            <a:noFill/>
          </a:ln>
        </p:spPr>
        <p:txBody>
          <a:bodyPr spcFirstLastPara="1" wrap="square" lIns="91425" tIns="91425" rIns="91425" bIns="91425" anchor="t" anchorCtr="0">
            <a:spAutoFit/>
          </a:bodyPr>
          <a:lstStyle/>
          <a:p>
            <a:pPr marL="0" lvl="0" indent="0" algn="l" rtl="0">
              <a:lnSpc>
                <a:spcPct val="180000"/>
              </a:lnSpc>
              <a:spcBef>
                <a:spcPts val="0"/>
              </a:spcBef>
              <a:spcAft>
                <a:spcPts val="0"/>
              </a:spcAft>
              <a:buNone/>
            </a:pPr>
            <a:r>
              <a:rPr lang="en" sz="1300" b="1" dirty="0">
                <a:solidFill>
                  <a:schemeClr val="accent2"/>
                </a:solidFill>
              </a:rPr>
              <a:t>Ashish Bhogate, Dheeraj Kumar, Dhrumil Shah, Prasad Borkar</a:t>
            </a:r>
            <a:endParaRPr sz="1200" b="1" dirty="0">
              <a:solidFill>
                <a:schemeClr val="accent2"/>
              </a:solidFill>
            </a:endParaRPr>
          </a:p>
        </p:txBody>
      </p:sp>
      <p:sp>
        <p:nvSpPr>
          <p:cNvPr id="57" name="Google Shape;57;p13"/>
          <p:cNvSpPr txBox="1"/>
          <p:nvPr/>
        </p:nvSpPr>
        <p:spPr>
          <a:xfrm>
            <a:off x="1836150" y="1235500"/>
            <a:ext cx="5471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2"/>
                </a:solidFill>
              </a:rPr>
              <a:t>Final Project </a:t>
            </a:r>
            <a:endParaRPr sz="2000" b="1">
              <a:solidFill>
                <a:schemeClr val="lt2"/>
              </a:solidFill>
            </a:endParaRPr>
          </a:p>
        </p:txBody>
      </p:sp>
      <p:pic>
        <p:nvPicPr>
          <p:cNvPr id="58" name="Google Shape;58;p13"/>
          <p:cNvPicPr preferRelativeResize="0"/>
          <p:nvPr/>
        </p:nvPicPr>
        <p:blipFill>
          <a:blip r:embed="rId3">
            <a:alphaModFix/>
          </a:blip>
          <a:stretch>
            <a:fillRect/>
          </a:stretch>
        </p:blipFill>
        <p:spPr>
          <a:xfrm>
            <a:off x="3479763" y="413375"/>
            <a:ext cx="2184465" cy="492600"/>
          </a:xfrm>
          <a:prstGeom prst="rect">
            <a:avLst/>
          </a:prstGeom>
          <a:noFill/>
          <a:ln>
            <a:noFill/>
          </a:ln>
        </p:spPr>
      </p:pic>
      <p:sp>
        <p:nvSpPr>
          <p:cNvPr id="59" name="Google Shape;59;p13"/>
          <p:cNvSpPr txBox="1"/>
          <p:nvPr/>
        </p:nvSpPr>
        <p:spPr>
          <a:xfrm>
            <a:off x="7567200" y="101775"/>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FFFFFF"/>
                </a:solidFill>
                <a:latin typeface="Roboto"/>
                <a:ea typeface="Roboto"/>
                <a:cs typeface="Roboto"/>
                <a:sym typeface="Roboto"/>
              </a:rPr>
              <a:t>Team #08</a:t>
            </a:r>
            <a:endParaRPr sz="2000" b="1" dirty="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p:nvPr/>
        </p:nvSpPr>
        <p:spPr>
          <a:xfrm>
            <a:off x="1220350" y="1602400"/>
            <a:ext cx="802500" cy="678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t>G</a:t>
            </a:r>
            <a:endParaRPr sz="2400" b="1" dirty="0"/>
          </a:p>
        </p:txBody>
      </p:sp>
      <p:sp>
        <p:nvSpPr>
          <p:cNvPr id="124" name="Google Shape;124;p19"/>
          <p:cNvSpPr/>
          <p:nvPr/>
        </p:nvSpPr>
        <p:spPr>
          <a:xfrm>
            <a:off x="2599500" y="1602400"/>
            <a:ext cx="802500" cy="678300"/>
          </a:xfrm>
          <a:prstGeom prst="flowChartSummingJunction">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9"/>
          <p:cNvGrpSpPr/>
          <p:nvPr/>
        </p:nvGrpSpPr>
        <p:grpSpPr>
          <a:xfrm>
            <a:off x="3978650" y="1602400"/>
            <a:ext cx="1537500" cy="678300"/>
            <a:chOff x="5154800" y="1299975"/>
            <a:chExt cx="1537500" cy="678300"/>
          </a:xfrm>
        </p:grpSpPr>
        <p:sp>
          <p:nvSpPr>
            <p:cNvPr id="126" name="Google Shape;126;p19"/>
            <p:cNvSpPr/>
            <p:nvPr/>
          </p:nvSpPr>
          <p:spPr>
            <a:xfrm>
              <a:off x="5154800" y="1299975"/>
              <a:ext cx="1537500" cy="6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9"/>
            <p:cNvPicPr preferRelativeResize="0"/>
            <p:nvPr/>
          </p:nvPicPr>
          <p:blipFill rotWithShape="1">
            <a:blip r:embed="rId3">
              <a:alphaModFix/>
            </a:blip>
            <a:srcRect l="4137" t="8207" r="4128" b="47187"/>
            <a:stretch/>
          </p:blipFill>
          <p:spPr>
            <a:xfrm>
              <a:off x="5154800" y="1492275"/>
              <a:ext cx="1537500" cy="359900"/>
            </a:xfrm>
            <a:prstGeom prst="rect">
              <a:avLst/>
            </a:prstGeom>
            <a:noFill/>
            <a:ln>
              <a:noFill/>
            </a:ln>
          </p:spPr>
        </p:pic>
      </p:grpSp>
      <p:grpSp>
        <p:nvGrpSpPr>
          <p:cNvPr id="128" name="Google Shape;128;p19"/>
          <p:cNvGrpSpPr/>
          <p:nvPr/>
        </p:nvGrpSpPr>
        <p:grpSpPr>
          <a:xfrm>
            <a:off x="6273350" y="1618900"/>
            <a:ext cx="1537500" cy="678300"/>
            <a:chOff x="5154800" y="2232600"/>
            <a:chExt cx="1537500" cy="678300"/>
          </a:xfrm>
        </p:grpSpPr>
        <p:sp>
          <p:nvSpPr>
            <p:cNvPr id="129" name="Google Shape;129;p19"/>
            <p:cNvSpPr/>
            <p:nvPr/>
          </p:nvSpPr>
          <p:spPr>
            <a:xfrm>
              <a:off x="5154800" y="2232600"/>
              <a:ext cx="1537500" cy="678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19"/>
            <p:cNvPicPr preferRelativeResize="0"/>
            <p:nvPr/>
          </p:nvPicPr>
          <p:blipFill rotWithShape="1">
            <a:blip r:embed="rId3">
              <a:alphaModFix/>
            </a:blip>
            <a:srcRect l="8166" t="56343" r="6849"/>
            <a:stretch/>
          </p:blipFill>
          <p:spPr>
            <a:xfrm>
              <a:off x="5222375" y="2395625"/>
              <a:ext cx="1424350" cy="352250"/>
            </a:xfrm>
            <a:prstGeom prst="rect">
              <a:avLst/>
            </a:prstGeom>
            <a:noFill/>
            <a:ln>
              <a:noFill/>
            </a:ln>
          </p:spPr>
        </p:pic>
      </p:grpSp>
      <p:cxnSp>
        <p:nvCxnSpPr>
          <p:cNvPr id="131" name="Google Shape;131;p19"/>
          <p:cNvCxnSpPr>
            <a:stCxn id="123" idx="3"/>
            <a:endCxn id="124" idx="2"/>
          </p:cNvCxnSpPr>
          <p:nvPr/>
        </p:nvCxnSpPr>
        <p:spPr>
          <a:xfrm>
            <a:off x="2022850" y="1941550"/>
            <a:ext cx="576600" cy="0"/>
          </a:xfrm>
          <a:prstGeom prst="straightConnector1">
            <a:avLst/>
          </a:prstGeom>
          <a:noFill/>
          <a:ln w="28575" cap="flat" cmpd="sng">
            <a:solidFill>
              <a:srgbClr val="FF9900"/>
            </a:solidFill>
            <a:prstDash val="solid"/>
            <a:round/>
            <a:headEnd type="none" w="med" len="med"/>
            <a:tailEnd type="triangle" w="med" len="med"/>
          </a:ln>
        </p:spPr>
      </p:cxnSp>
      <p:cxnSp>
        <p:nvCxnSpPr>
          <p:cNvPr id="132" name="Google Shape;132;p19"/>
          <p:cNvCxnSpPr>
            <a:stCxn id="124" idx="6"/>
            <a:endCxn id="127" idx="1"/>
          </p:cNvCxnSpPr>
          <p:nvPr/>
        </p:nvCxnSpPr>
        <p:spPr>
          <a:xfrm>
            <a:off x="3402000" y="1941550"/>
            <a:ext cx="576600" cy="33000"/>
          </a:xfrm>
          <a:prstGeom prst="straightConnector1">
            <a:avLst/>
          </a:prstGeom>
          <a:noFill/>
          <a:ln w="28575" cap="flat" cmpd="sng">
            <a:solidFill>
              <a:srgbClr val="FF9900"/>
            </a:solidFill>
            <a:prstDash val="solid"/>
            <a:round/>
            <a:headEnd type="none" w="med" len="med"/>
            <a:tailEnd type="triangle" w="med" len="med"/>
          </a:ln>
        </p:spPr>
      </p:cxnSp>
      <p:sp>
        <p:nvSpPr>
          <p:cNvPr id="133" name="Google Shape;133;p19"/>
          <p:cNvSpPr/>
          <p:nvPr/>
        </p:nvSpPr>
        <p:spPr>
          <a:xfrm>
            <a:off x="4346150" y="3427850"/>
            <a:ext cx="802500" cy="678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t>K</a:t>
            </a:r>
            <a:endParaRPr sz="2400" b="1" dirty="0"/>
          </a:p>
        </p:txBody>
      </p:sp>
      <p:cxnSp>
        <p:nvCxnSpPr>
          <p:cNvPr id="134" name="Google Shape;134;p19"/>
          <p:cNvCxnSpPr>
            <a:stCxn id="127" idx="3"/>
          </p:cNvCxnSpPr>
          <p:nvPr/>
        </p:nvCxnSpPr>
        <p:spPr>
          <a:xfrm rot="10800000" flipH="1">
            <a:off x="5516150" y="1964150"/>
            <a:ext cx="734700" cy="10500"/>
          </a:xfrm>
          <a:prstGeom prst="straightConnector1">
            <a:avLst/>
          </a:prstGeom>
          <a:noFill/>
          <a:ln w="28575" cap="flat" cmpd="sng">
            <a:solidFill>
              <a:srgbClr val="FF9900"/>
            </a:solidFill>
            <a:prstDash val="solid"/>
            <a:round/>
            <a:headEnd type="none" w="med" len="med"/>
            <a:tailEnd type="triangle" w="med" len="med"/>
          </a:ln>
        </p:spPr>
      </p:cxnSp>
      <p:cxnSp>
        <p:nvCxnSpPr>
          <p:cNvPr id="135" name="Google Shape;135;p19"/>
          <p:cNvCxnSpPr/>
          <p:nvPr/>
        </p:nvCxnSpPr>
        <p:spPr>
          <a:xfrm>
            <a:off x="5719500" y="1986750"/>
            <a:ext cx="11400" cy="1763400"/>
          </a:xfrm>
          <a:prstGeom prst="straightConnector1">
            <a:avLst/>
          </a:prstGeom>
          <a:noFill/>
          <a:ln w="28575" cap="flat" cmpd="sng">
            <a:solidFill>
              <a:srgbClr val="FF9900"/>
            </a:solidFill>
            <a:prstDash val="solid"/>
            <a:round/>
            <a:headEnd type="none" w="med" len="med"/>
            <a:tailEnd type="none" w="med" len="med"/>
          </a:ln>
        </p:spPr>
      </p:cxnSp>
      <p:cxnSp>
        <p:nvCxnSpPr>
          <p:cNvPr id="136" name="Google Shape;136;p19"/>
          <p:cNvCxnSpPr>
            <a:endCxn id="133" idx="3"/>
          </p:cNvCxnSpPr>
          <p:nvPr/>
        </p:nvCxnSpPr>
        <p:spPr>
          <a:xfrm flipH="1">
            <a:off x="5148650" y="3750200"/>
            <a:ext cx="582000" cy="16800"/>
          </a:xfrm>
          <a:prstGeom prst="straightConnector1">
            <a:avLst/>
          </a:prstGeom>
          <a:noFill/>
          <a:ln w="28575" cap="flat" cmpd="sng">
            <a:solidFill>
              <a:srgbClr val="FF9900"/>
            </a:solidFill>
            <a:prstDash val="solid"/>
            <a:round/>
            <a:headEnd type="none" w="med" len="med"/>
            <a:tailEnd type="triangle" w="med" len="med"/>
          </a:ln>
        </p:spPr>
      </p:cxnSp>
      <p:cxnSp>
        <p:nvCxnSpPr>
          <p:cNvPr id="137" name="Google Shape;137;p19"/>
          <p:cNvCxnSpPr>
            <a:endCxn id="124" idx="4"/>
          </p:cNvCxnSpPr>
          <p:nvPr/>
        </p:nvCxnSpPr>
        <p:spPr>
          <a:xfrm rot="10800000">
            <a:off x="3000750" y="2280700"/>
            <a:ext cx="5700" cy="1469700"/>
          </a:xfrm>
          <a:prstGeom prst="straightConnector1">
            <a:avLst/>
          </a:prstGeom>
          <a:noFill/>
          <a:ln w="28575" cap="flat" cmpd="sng">
            <a:solidFill>
              <a:srgbClr val="FF9900"/>
            </a:solidFill>
            <a:prstDash val="solid"/>
            <a:round/>
            <a:headEnd type="none" w="med" len="med"/>
            <a:tailEnd type="triangle" w="med" len="med"/>
          </a:ln>
        </p:spPr>
      </p:cxnSp>
      <p:cxnSp>
        <p:nvCxnSpPr>
          <p:cNvPr id="138" name="Google Shape;138;p19"/>
          <p:cNvCxnSpPr>
            <a:stCxn id="133" idx="1"/>
          </p:cNvCxnSpPr>
          <p:nvPr/>
        </p:nvCxnSpPr>
        <p:spPr>
          <a:xfrm rot="10800000">
            <a:off x="2995250" y="3761600"/>
            <a:ext cx="1350900" cy="5400"/>
          </a:xfrm>
          <a:prstGeom prst="straightConnector1">
            <a:avLst/>
          </a:prstGeom>
          <a:noFill/>
          <a:ln w="28575" cap="flat" cmpd="sng">
            <a:solidFill>
              <a:srgbClr val="FF9900"/>
            </a:solidFill>
            <a:prstDash val="solid"/>
            <a:round/>
            <a:headEnd type="none" w="med" len="med"/>
            <a:tailEnd type="none" w="med" len="med"/>
          </a:ln>
        </p:spPr>
      </p:cxnSp>
      <p:cxnSp>
        <p:nvCxnSpPr>
          <p:cNvPr id="139" name="Google Shape;139;p19"/>
          <p:cNvCxnSpPr/>
          <p:nvPr/>
        </p:nvCxnSpPr>
        <p:spPr>
          <a:xfrm>
            <a:off x="7833350" y="1955050"/>
            <a:ext cx="836100" cy="6000"/>
          </a:xfrm>
          <a:prstGeom prst="straightConnector1">
            <a:avLst/>
          </a:prstGeom>
          <a:noFill/>
          <a:ln w="28575" cap="flat" cmpd="sng">
            <a:solidFill>
              <a:srgbClr val="FF9900"/>
            </a:solidFill>
            <a:prstDash val="solid"/>
            <a:round/>
            <a:headEnd type="none" w="med" len="med"/>
            <a:tailEnd type="triangle" w="med" len="med"/>
          </a:ln>
        </p:spPr>
      </p:cxnSp>
      <p:cxnSp>
        <p:nvCxnSpPr>
          <p:cNvPr id="140" name="Google Shape;140;p19"/>
          <p:cNvCxnSpPr>
            <a:endCxn id="123" idx="1"/>
          </p:cNvCxnSpPr>
          <p:nvPr/>
        </p:nvCxnSpPr>
        <p:spPr>
          <a:xfrm>
            <a:off x="564550" y="1941550"/>
            <a:ext cx="655800" cy="0"/>
          </a:xfrm>
          <a:prstGeom prst="straightConnector1">
            <a:avLst/>
          </a:prstGeom>
          <a:noFill/>
          <a:ln w="28575" cap="flat" cmpd="sng">
            <a:solidFill>
              <a:srgbClr val="FF9900"/>
            </a:solidFill>
            <a:prstDash val="solid"/>
            <a:round/>
            <a:headEnd type="none" w="med" len="med"/>
            <a:tailEnd type="triangle" w="med" len="med"/>
          </a:ln>
        </p:spPr>
      </p:cxnSp>
      <p:sp>
        <p:nvSpPr>
          <p:cNvPr id="141" name="Google Shape;141;p19"/>
          <p:cNvSpPr txBox="1"/>
          <p:nvPr/>
        </p:nvSpPr>
        <p:spPr>
          <a:xfrm>
            <a:off x="587350" y="1421500"/>
            <a:ext cx="24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r</a:t>
            </a:r>
            <a:endParaRPr sz="2400">
              <a:solidFill>
                <a:schemeClr val="dk1"/>
              </a:solidFill>
            </a:endParaRPr>
          </a:p>
        </p:txBody>
      </p:sp>
      <p:sp>
        <p:nvSpPr>
          <p:cNvPr id="142" name="Google Shape;142;p19"/>
          <p:cNvSpPr txBox="1"/>
          <p:nvPr/>
        </p:nvSpPr>
        <p:spPr>
          <a:xfrm>
            <a:off x="2339475" y="1387450"/>
            <a:ext cx="37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a:t>
            </a:r>
            <a:endParaRPr sz="2400">
              <a:solidFill>
                <a:schemeClr val="dk1"/>
              </a:solidFill>
            </a:endParaRPr>
          </a:p>
        </p:txBody>
      </p:sp>
      <p:sp>
        <p:nvSpPr>
          <p:cNvPr id="143" name="Google Shape;143;p19"/>
          <p:cNvSpPr txBox="1"/>
          <p:nvPr/>
        </p:nvSpPr>
        <p:spPr>
          <a:xfrm>
            <a:off x="3079700" y="2280650"/>
            <a:ext cx="37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a:t>
            </a:r>
            <a:endParaRPr sz="2400">
              <a:solidFill>
                <a:schemeClr val="dk1"/>
              </a:solidFill>
            </a:endParaRPr>
          </a:p>
        </p:txBody>
      </p:sp>
      <p:sp>
        <p:nvSpPr>
          <p:cNvPr id="144" name="Google Shape;144;p19"/>
          <p:cNvSpPr txBox="1"/>
          <p:nvPr/>
        </p:nvSpPr>
        <p:spPr>
          <a:xfrm>
            <a:off x="3605700" y="1387450"/>
            <a:ext cx="37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u</a:t>
            </a:r>
            <a:endParaRPr sz="2400">
              <a:solidFill>
                <a:schemeClr val="dk1"/>
              </a:solidFill>
            </a:endParaRPr>
          </a:p>
        </p:txBody>
      </p:sp>
      <p:sp>
        <p:nvSpPr>
          <p:cNvPr id="145" name="Google Shape;145;p19"/>
          <p:cNvSpPr txBox="1"/>
          <p:nvPr/>
        </p:nvSpPr>
        <p:spPr>
          <a:xfrm>
            <a:off x="5764550" y="1387450"/>
            <a:ext cx="37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x</a:t>
            </a:r>
            <a:endParaRPr sz="2400">
              <a:solidFill>
                <a:schemeClr val="dk1"/>
              </a:solidFill>
            </a:endParaRPr>
          </a:p>
        </p:txBody>
      </p:sp>
      <p:cxnSp>
        <p:nvCxnSpPr>
          <p:cNvPr id="146" name="Google Shape;146;p19"/>
          <p:cNvCxnSpPr/>
          <p:nvPr/>
        </p:nvCxnSpPr>
        <p:spPr>
          <a:xfrm rot="10800000">
            <a:off x="3492525" y="1037350"/>
            <a:ext cx="0" cy="904200"/>
          </a:xfrm>
          <a:prstGeom prst="straightConnector1">
            <a:avLst/>
          </a:prstGeom>
          <a:noFill/>
          <a:ln w="28575" cap="flat" cmpd="sng">
            <a:solidFill>
              <a:srgbClr val="FF9900"/>
            </a:solidFill>
            <a:prstDash val="solid"/>
            <a:round/>
            <a:headEnd type="none" w="med" len="med"/>
            <a:tailEnd type="none" w="med" len="med"/>
          </a:ln>
        </p:spPr>
      </p:cxnSp>
      <p:cxnSp>
        <p:nvCxnSpPr>
          <p:cNvPr id="147" name="Google Shape;147;p19"/>
          <p:cNvCxnSpPr/>
          <p:nvPr/>
        </p:nvCxnSpPr>
        <p:spPr>
          <a:xfrm>
            <a:off x="3492525" y="1059800"/>
            <a:ext cx="3561000" cy="11400"/>
          </a:xfrm>
          <a:prstGeom prst="straightConnector1">
            <a:avLst/>
          </a:prstGeom>
          <a:noFill/>
          <a:ln w="28575" cap="flat" cmpd="sng">
            <a:solidFill>
              <a:srgbClr val="FF9900"/>
            </a:solidFill>
            <a:prstDash val="solid"/>
            <a:round/>
            <a:headEnd type="none" w="med" len="med"/>
            <a:tailEnd type="none" w="med" len="med"/>
          </a:ln>
        </p:spPr>
      </p:cxnSp>
      <p:cxnSp>
        <p:nvCxnSpPr>
          <p:cNvPr id="148" name="Google Shape;148;p19"/>
          <p:cNvCxnSpPr>
            <a:endCxn id="129" idx="0"/>
          </p:cNvCxnSpPr>
          <p:nvPr/>
        </p:nvCxnSpPr>
        <p:spPr>
          <a:xfrm>
            <a:off x="7042100" y="1059700"/>
            <a:ext cx="0" cy="559200"/>
          </a:xfrm>
          <a:prstGeom prst="straightConnector1">
            <a:avLst/>
          </a:prstGeom>
          <a:noFill/>
          <a:ln w="28575" cap="flat" cmpd="sng">
            <a:solidFill>
              <a:srgbClr val="FF9900"/>
            </a:solidFill>
            <a:prstDash val="solid"/>
            <a:round/>
            <a:headEnd type="none" w="med" len="med"/>
            <a:tailEnd type="triangle" w="med" len="med"/>
          </a:ln>
        </p:spPr>
      </p:cxnSp>
      <p:sp>
        <p:nvSpPr>
          <p:cNvPr id="149" name="Google Shape;149;p19"/>
          <p:cNvSpPr txBox="1"/>
          <p:nvPr/>
        </p:nvSpPr>
        <p:spPr>
          <a:xfrm>
            <a:off x="8132625" y="1387450"/>
            <a:ext cx="37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y</a:t>
            </a:r>
            <a:endParaRPr sz="2400">
              <a:solidFill>
                <a:schemeClr val="dk1"/>
              </a:solidFill>
            </a:endParaRPr>
          </a:p>
        </p:txBody>
      </p:sp>
      <p:sp>
        <p:nvSpPr>
          <p:cNvPr id="150" name="Google Shape;150;p19"/>
          <p:cNvSpPr txBox="1"/>
          <p:nvPr/>
        </p:nvSpPr>
        <p:spPr>
          <a:xfrm>
            <a:off x="3611100" y="4374775"/>
            <a:ext cx="1921800" cy="554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u = -Kx + Gr</a:t>
            </a:r>
            <a:endParaRPr sz="2400">
              <a:solidFill>
                <a:schemeClr val="dk1"/>
              </a:solidFill>
            </a:endParaRPr>
          </a:p>
        </p:txBody>
      </p:sp>
      <p:sp>
        <p:nvSpPr>
          <p:cNvPr id="2" name="Google Shape;67;p14">
            <a:extLst>
              <a:ext uri="{FF2B5EF4-FFF2-40B4-BE49-F238E27FC236}">
                <a16:creationId xmlns:a16="http://schemas.microsoft.com/office/drawing/2014/main" id="{F1C8F172-C782-621A-FBEA-3E006554A569}"/>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p:nvPr/>
        </p:nvSpPr>
        <p:spPr>
          <a:xfrm>
            <a:off x="3560014" y="109575"/>
            <a:ext cx="16374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FFFFF"/>
                </a:solidFill>
              </a:rPr>
              <a:t>Variables</a:t>
            </a:r>
            <a:endParaRPr sz="2500" b="1" dirty="0">
              <a:solidFill>
                <a:srgbClr val="FFFFFF"/>
              </a:solidFill>
            </a:endParaRPr>
          </a:p>
        </p:txBody>
      </p:sp>
      <p:graphicFrame>
        <p:nvGraphicFramePr>
          <p:cNvPr id="158" name="Google Shape;158;p20"/>
          <p:cNvGraphicFramePr/>
          <p:nvPr>
            <p:extLst>
              <p:ext uri="{D42A27DB-BD31-4B8C-83A1-F6EECF244321}">
                <p14:modId xmlns:p14="http://schemas.microsoft.com/office/powerpoint/2010/main" val="2216423444"/>
              </p:ext>
            </p:extLst>
          </p:nvPr>
        </p:nvGraphicFramePr>
        <p:xfrm>
          <a:off x="651018" y="1015551"/>
          <a:ext cx="3356625" cy="3413550"/>
        </p:xfrm>
        <a:graphic>
          <a:graphicData uri="http://schemas.openxmlformats.org/drawingml/2006/table">
            <a:tbl>
              <a:tblPr>
                <a:noFill/>
                <a:tableStyleId>{24CCE3C0-5792-41E4-B2D6-7B3697C3D3C9}</a:tableStyleId>
              </a:tblPr>
              <a:tblGrid>
                <a:gridCol w="693383">
                  <a:extLst>
                    <a:ext uri="{9D8B030D-6E8A-4147-A177-3AD203B41FA5}">
                      <a16:colId xmlns:a16="http://schemas.microsoft.com/office/drawing/2014/main" val="20000"/>
                    </a:ext>
                  </a:extLst>
                </a:gridCol>
                <a:gridCol w="1699073">
                  <a:extLst>
                    <a:ext uri="{9D8B030D-6E8A-4147-A177-3AD203B41FA5}">
                      <a16:colId xmlns:a16="http://schemas.microsoft.com/office/drawing/2014/main" val="20001"/>
                    </a:ext>
                  </a:extLst>
                </a:gridCol>
                <a:gridCol w="964169">
                  <a:extLst>
                    <a:ext uri="{9D8B030D-6E8A-4147-A177-3AD203B41FA5}">
                      <a16:colId xmlns:a16="http://schemas.microsoft.com/office/drawing/2014/main" val="20002"/>
                    </a:ext>
                  </a:extLst>
                </a:gridCol>
              </a:tblGrid>
              <a:tr h="359225">
                <a:tc>
                  <a:txBody>
                    <a:bodyPr/>
                    <a:lstStyle/>
                    <a:p>
                      <a:pPr marL="0" lvl="0" indent="0" algn="ctr" rtl="0">
                        <a:spcBef>
                          <a:spcPts val="0"/>
                        </a:spcBef>
                        <a:spcAft>
                          <a:spcPts val="0"/>
                        </a:spcAft>
                        <a:buNone/>
                      </a:pPr>
                      <a:r>
                        <a:rPr lang="en" b="1">
                          <a:solidFill>
                            <a:schemeClr val="accent2"/>
                          </a:solidFill>
                        </a:rPr>
                        <a:t>Var.</a:t>
                      </a:r>
                      <a:endParaRPr b="1">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b="1">
                          <a:solidFill>
                            <a:schemeClr val="accent2"/>
                          </a:solidFill>
                        </a:rPr>
                        <a:t>Definition</a:t>
                      </a:r>
                      <a:endParaRPr b="1">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b="1" dirty="0">
                          <a:solidFill>
                            <a:schemeClr val="accent2"/>
                          </a:solidFill>
                        </a:rPr>
                        <a:t>Value</a:t>
                      </a:r>
                      <a:endParaRPr b="1" dirty="0">
                        <a:solidFill>
                          <a:schemeClr val="accent2"/>
                        </a:solidFill>
                      </a:endParaRPr>
                    </a:p>
                  </a:txBody>
                  <a:tcPr marL="91425" marR="91425" marT="91425" marB="91425" anchor="ctr"/>
                </a:tc>
                <a:extLst>
                  <a:ext uri="{0D108BD9-81ED-4DB2-BD59-A6C34878D82A}">
                    <a16:rowId xmlns:a16="http://schemas.microsoft.com/office/drawing/2014/main" val="10000"/>
                  </a:ext>
                </a:extLst>
              </a:tr>
              <a:tr h="379425">
                <a:tc>
                  <a:txBody>
                    <a:bodyPr/>
                    <a:lstStyle/>
                    <a:p>
                      <a:pPr marL="0" lvl="0" indent="0" algn="ctr" rtl="0">
                        <a:spcBef>
                          <a:spcPts val="0"/>
                        </a:spcBef>
                        <a:spcAft>
                          <a:spcPts val="0"/>
                        </a:spcAft>
                        <a:buNone/>
                      </a:pPr>
                      <a:r>
                        <a:rPr lang="en" dirty="0">
                          <a:solidFill>
                            <a:schemeClr val="accent2"/>
                          </a:solidFill>
                        </a:rPr>
                        <a:t>M</a:t>
                      </a:r>
                      <a:endParaRPr dirty="0">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dirty="0">
                          <a:solidFill>
                            <a:schemeClr val="accent2"/>
                          </a:solidFill>
                        </a:rPr>
                        <a:t>Drone mass</a:t>
                      </a:r>
                      <a:endParaRPr dirty="0">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dirty="0">
                          <a:solidFill>
                            <a:schemeClr val="accent2"/>
                          </a:solidFill>
                        </a:rPr>
                        <a:t>500 gm</a:t>
                      </a:r>
                      <a:endParaRPr dirty="0">
                        <a:solidFill>
                          <a:schemeClr val="accent2"/>
                        </a:solidFill>
                      </a:endParaRPr>
                    </a:p>
                  </a:txBody>
                  <a:tcPr marL="91425" marR="91425" marT="91425" marB="91425" anchor="ctr"/>
                </a:tc>
                <a:extLst>
                  <a:ext uri="{0D108BD9-81ED-4DB2-BD59-A6C34878D82A}">
                    <a16:rowId xmlns:a16="http://schemas.microsoft.com/office/drawing/2014/main" val="10001"/>
                  </a:ext>
                </a:extLst>
              </a:tr>
              <a:tr h="364875">
                <a:tc>
                  <a:txBody>
                    <a:bodyPr/>
                    <a:lstStyle/>
                    <a:p>
                      <a:pPr marL="0" lvl="0" indent="0" algn="ctr" rtl="0">
                        <a:spcBef>
                          <a:spcPts val="0"/>
                        </a:spcBef>
                        <a:spcAft>
                          <a:spcPts val="0"/>
                        </a:spcAft>
                        <a:buNone/>
                      </a:pPr>
                      <a:r>
                        <a:rPr lang="en-US" dirty="0">
                          <a:solidFill>
                            <a:schemeClr val="accent2"/>
                          </a:solidFill>
                        </a:rPr>
                        <a:t>R</a:t>
                      </a:r>
                      <a:endParaRPr dirty="0">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US" dirty="0">
                          <a:solidFill>
                            <a:schemeClr val="accent2"/>
                          </a:solidFill>
                        </a:rPr>
                        <a:t>Radius of drone body</a:t>
                      </a:r>
                      <a:endParaRPr dirty="0">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US" dirty="0">
                          <a:solidFill>
                            <a:schemeClr val="accent2"/>
                          </a:solidFill>
                        </a:rPr>
                        <a:t>5 cm</a:t>
                      </a:r>
                      <a:endParaRPr dirty="0">
                        <a:solidFill>
                          <a:schemeClr val="accent2"/>
                        </a:solidFill>
                      </a:endParaRPr>
                    </a:p>
                  </a:txBody>
                  <a:tcPr marL="91425" marR="91425" marT="91425" marB="91425" anchor="ctr"/>
                </a:tc>
                <a:extLst>
                  <a:ext uri="{0D108BD9-81ED-4DB2-BD59-A6C34878D82A}">
                    <a16:rowId xmlns:a16="http://schemas.microsoft.com/office/drawing/2014/main" val="2496433828"/>
                  </a:ext>
                </a:extLst>
              </a:tr>
              <a:tr h="358619">
                <a:tc>
                  <a:txBody>
                    <a:bodyPr/>
                    <a:lstStyle/>
                    <a:p>
                      <a:pPr marL="0" lvl="0" indent="0" algn="ctr" rtl="0">
                        <a:spcBef>
                          <a:spcPts val="0"/>
                        </a:spcBef>
                        <a:spcAft>
                          <a:spcPts val="0"/>
                        </a:spcAft>
                        <a:buNone/>
                      </a:pPr>
                      <a:r>
                        <a:rPr lang="en" dirty="0">
                          <a:solidFill>
                            <a:schemeClr val="accent2"/>
                          </a:solidFill>
                        </a:rPr>
                        <a:t>m</a:t>
                      </a:r>
                      <a:endParaRPr dirty="0">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dirty="0">
                          <a:solidFill>
                            <a:schemeClr val="accent2"/>
                          </a:solidFill>
                        </a:rPr>
                        <a:t>Rotor mass</a:t>
                      </a:r>
                      <a:endParaRPr dirty="0">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dirty="0">
                          <a:solidFill>
                            <a:schemeClr val="accent2"/>
                          </a:solidFill>
                        </a:rPr>
                        <a:t>1 gm</a:t>
                      </a:r>
                      <a:endParaRPr dirty="0">
                        <a:solidFill>
                          <a:schemeClr val="accent2"/>
                        </a:solidFill>
                      </a:endParaRPr>
                    </a:p>
                  </a:txBody>
                  <a:tcPr marL="91425" marR="91425" marT="91425" marB="91425" anchor="ctr"/>
                </a:tc>
                <a:extLst>
                  <a:ext uri="{0D108BD9-81ED-4DB2-BD59-A6C34878D82A}">
                    <a16:rowId xmlns:a16="http://schemas.microsoft.com/office/drawing/2014/main" val="10002"/>
                  </a:ext>
                </a:extLst>
              </a:tr>
              <a:tr h="364875">
                <a:tc>
                  <a:txBody>
                    <a:bodyPr/>
                    <a:lstStyle/>
                    <a:p>
                      <a:pPr marL="0" lvl="0" indent="0" algn="ctr" rtl="0">
                        <a:spcBef>
                          <a:spcPts val="0"/>
                        </a:spcBef>
                        <a:spcAft>
                          <a:spcPts val="0"/>
                        </a:spcAft>
                        <a:buNone/>
                      </a:pPr>
                      <a:r>
                        <a:rPr lang="en" dirty="0">
                          <a:solidFill>
                            <a:schemeClr val="accent2"/>
                          </a:solidFill>
                        </a:rPr>
                        <a:t>c</a:t>
                      </a:r>
                      <a:endParaRPr dirty="0">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US" dirty="0">
                          <a:solidFill>
                            <a:schemeClr val="tx1"/>
                          </a:solidFill>
                        </a:rPr>
                        <a:t>Force to moment scaling factor</a:t>
                      </a:r>
                      <a:endParaRPr b="1" dirty="0">
                        <a:solidFill>
                          <a:schemeClr val="tx1"/>
                        </a:solidFill>
                      </a:endParaRPr>
                    </a:p>
                  </a:txBody>
                  <a:tcPr marL="91425" marR="91425" marT="91425" marB="91425" anchor="ctr"/>
                </a:tc>
                <a:tc>
                  <a:txBody>
                    <a:bodyPr/>
                    <a:lstStyle/>
                    <a:p>
                      <a:pPr marL="0" lvl="0" indent="0" algn="ctr" rtl="0">
                        <a:spcBef>
                          <a:spcPts val="0"/>
                        </a:spcBef>
                        <a:spcAft>
                          <a:spcPts val="0"/>
                        </a:spcAft>
                        <a:buNone/>
                      </a:pPr>
                      <a:r>
                        <a:rPr lang="en" dirty="0">
                          <a:solidFill>
                            <a:schemeClr val="accent2"/>
                          </a:solidFill>
                        </a:rPr>
                        <a:t>1 (Unitless)</a:t>
                      </a:r>
                      <a:endParaRPr dirty="0">
                        <a:solidFill>
                          <a:schemeClr val="accent2"/>
                        </a:solidFill>
                      </a:endParaRPr>
                    </a:p>
                  </a:txBody>
                  <a:tcPr marL="91425" marR="91425" marT="91425" marB="91425" anchor="ctr"/>
                </a:tc>
                <a:extLst>
                  <a:ext uri="{0D108BD9-81ED-4DB2-BD59-A6C34878D82A}">
                    <a16:rowId xmlns:a16="http://schemas.microsoft.com/office/drawing/2014/main" val="10003"/>
                  </a:ext>
                </a:extLst>
              </a:tr>
              <a:tr h="426700">
                <a:tc>
                  <a:txBody>
                    <a:bodyPr/>
                    <a:lstStyle/>
                    <a:p>
                      <a:pPr marL="0" lvl="0" indent="0" algn="ctr" rtl="0">
                        <a:spcBef>
                          <a:spcPts val="0"/>
                        </a:spcBef>
                        <a:spcAft>
                          <a:spcPts val="0"/>
                        </a:spcAft>
                        <a:buNone/>
                      </a:pPr>
                      <a:r>
                        <a:rPr lang="en" dirty="0">
                          <a:solidFill>
                            <a:schemeClr val="accent2"/>
                          </a:solidFill>
                        </a:rPr>
                        <a:t>d</a:t>
                      </a:r>
                      <a:endParaRPr dirty="0">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a:solidFill>
                            <a:schemeClr val="accent2"/>
                          </a:solidFill>
                        </a:rPr>
                        <a:t>Length between m and M</a:t>
                      </a:r>
                      <a:endParaRPr>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dirty="0">
                          <a:solidFill>
                            <a:schemeClr val="accent2"/>
                          </a:solidFill>
                        </a:rPr>
                        <a:t>22.5 cm</a:t>
                      </a:r>
                      <a:endParaRPr dirty="0">
                        <a:solidFill>
                          <a:schemeClr val="accent2"/>
                        </a:solidFill>
                      </a:endParaRPr>
                    </a:p>
                  </a:txBody>
                  <a:tcPr marL="91425" marR="91425" marT="91425" marB="91425" anchor="ctr"/>
                </a:tc>
                <a:extLst>
                  <a:ext uri="{0D108BD9-81ED-4DB2-BD59-A6C34878D82A}">
                    <a16:rowId xmlns:a16="http://schemas.microsoft.com/office/drawing/2014/main" val="10004"/>
                  </a:ext>
                </a:extLst>
              </a:tr>
              <a:tr h="364875">
                <a:tc>
                  <a:txBody>
                    <a:bodyPr/>
                    <a:lstStyle/>
                    <a:p>
                      <a:pPr marL="0" lvl="0" indent="0" algn="ctr" rtl="0">
                        <a:spcBef>
                          <a:spcPts val="0"/>
                        </a:spcBef>
                        <a:spcAft>
                          <a:spcPts val="0"/>
                        </a:spcAft>
                        <a:buNone/>
                      </a:pPr>
                      <a:r>
                        <a:rPr lang="en">
                          <a:solidFill>
                            <a:schemeClr val="accent2"/>
                          </a:solidFill>
                        </a:rPr>
                        <a:t>g</a:t>
                      </a:r>
                      <a:endParaRPr>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dirty="0">
                          <a:solidFill>
                            <a:schemeClr val="accent2"/>
                          </a:solidFill>
                        </a:rPr>
                        <a:t>Gravity Constant</a:t>
                      </a:r>
                      <a:endParaRPr dirty="0">
                        <a:solidFill>
                          <a:schemeClr val="accent2"/>
                        </a:solidFill>
                      </a:endParaRPr>
                    </a:p>
                  </a:txBody>
                  <a:tcPr marL="91425" marR="91425" marT="91425" marB="91425" anchor="ctr"/>
                </a:tc>
                <a:tc>
                  <a:txBody>
                    <a:bodyPr/>
                    <a:lstStyle/>
                    <a:p>
                      <a:pPr marL="0" lvl="0" indent="0" algn="ctr" rtl="0">
                        <a:spcBef>
                          <a:spcPts val="0"/>
                        </a:spcBef>
                        <a:spcAft>
                          <a:spcPts val="0"/>
                        </a:spcAft>
                        <a:buNone/>
                      </a:pPr>
                      <a:r>
                        <a:rPr lang="en" dirty="0">
                          <a:solidFill>
                            <a:schemeClr val="accent2"/>
                          </a:solidFill>
                        </a:rPr>
                        <a:t>9.8 m/s</a:t>
                      </a:r>
                      <a:r>
                        <a:rPr lang="en" baseline="30000" dirty="0">
                          <a:solidFill>
                            <a:schemeClr val="accent2"/>
                          </a:solidFill>
                        </a:rPr>
                        <a:t>2</a:t>
                      </a:r>
                      <a:endParaRPr dirty="0">
                        <a:solidFill>
                          <a:schemeClr val="accent2"/>
                        </a:solidFill>
                      </a:endParaRPr>
                    </a:p>
                  </a:txBody>
                  <a:tcPr marL="91425" marR="91425" marT="91425" marB="91425" anchor="ctr"/>
                </a:tc>
                <a:extLst>
                  <a:ext uri="{0D108BD9-81ED-4DB2-BD59-A6C34878D82A}">
                    <a16:rowId xmlns:a16="http://schemas.microsoft.com/office/drawing/2014/main" val="10006"/>
                  </a:ext>
                </a:extLst>
              </a:tr>
            </a:tbl>
          </a:graphicData>
        </a:graphic>
      </p:graphicFrame>
      <p:pic>
        <p:nvPicPr>
          <p:cNvPr id="1028" name="Picture 4" descr="Consumer Drones Comparison - Compare Mavic Series and Other Consumer Drones  - DJI">
            <a:extLst>
              <a:ext uri="{FF2B5EF4-FFF2-40B4-BE49-F238E27FC236}">
                <a16:creationId xmlns:a16="http://schemas.microsoft.com/office/drawing/2014/main" id="{D9800CE1-2BF1-B815-412B-EA1A6E440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479" y="714399"/>
            <a:ext cx="4145315" cy="414531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7;p14">
            <a:extLst>
              <a:ext uri="{FF2B5EF4-FFF2-40B4-BE49-F238E27FC236}">
                <a16:creationId xmlns:a16="http://schemas.microsoft.com/office/drawing/2014/main" id="{DB0DA681-42B5-F9B4-B018-BCF54B7C7B27}"/>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p:nvPr/>
        </p:nvSpPr>
        <p:spPr>
          <a:xfrm>
            <a:off x="2949900" y="78975"/>
            <a:ext cx="2413800" cy="538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600" b="1" dirty="0">
                <a:solidFill>
                  <a:srgbClr val="FFFFFF"/>
                </a:solidFill>
              </a:rPr>
              <a:t>Controllability</a:t>
            </a:r>
            <a:endParaRPr sz="2600" b="1" dirty="0">
              <a:solidFill>
                <a:srgbClr val="FFFFFF"/>
              </a:solidFill>
            </a:endParaRPr>
          </a:p>
        </p:txBody>
      </p:sp>
      <p:sp>
        <p:nvSpPr>
          <p:cNvPr id="165" name="Google Shape;165;p21"/>
          <p:cNvSpPr txBox="1"/>
          <p:nvPr/>
        </p:nvSpPr>
        <p:spPr>
          <a:xfrm>
            <a:off x="301326" y="987272"/>
            <a:ext cx="4083694" cy="17850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rPr>
              <a:t>Step 1: Checking controllability of the System</a:t>
            </a:r>
            <a:endParaRPr sz="1800" b="1" dirty="0">
              <a:solidFill>
                <a:schemeClr val="dk1"/>
              </a:solidFill>
            </a:endParaRPr>
          </a:p>
          <a:p>
            <a:pPr marL="457200" lvl="0" indent="-342900" algn="l" rtl="0">
              <a:spcBef>
                <a:spcPts val="1200"/>
              </a:spcBef>
              <a:spcAft>
                <a:spcPts val="0"/>
              </a:spcAft>
              <a:buClr>
                <a:schemeClr val="dk1"/>
              </a:buClr>
              <a:buSzPts val="1800"/>
              <a:buChar char="●"/>
            </a:pPr>
            <a:r>
              <a:rPr lang="en" sz="1800" dirty="0">
                <a:solidFill>
                  <a:schemeClr val="dk1"/>
                </a:solidFill>
              </a:rPr>
              <a:t>We compute controllability matrix as follows</a:t>
            </a:r>
            <a:endParaRPr sz="1800"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dirty="0">
                <a:solidFill>
                  <a:schemeClr val="dk1"/>
                </a:solidFill>
              </a:rPr>
              <a:t>P = [B AB A^2B… A^6B]</a:t>
            </a:r>
            <a:endParaRPr sz="1800" dirty="0">
              <a:solidFill>
                <a:schemeClr val="dk1"/>
              </a:solidFill>
            </a:endParaRPr>
          </a:p>
          <a:p>
            <a:pPr marL="457200" lvl="0" indent="0" algn="l" rtl="0">
              <a:lnSpc>
                <a:spcPct val="115000"/>
              </a:lnSpc>
              <a:spcBef>
                <a:spcPts val="1200"/>
              </a:spcBef>
              <a:spcAft>
                <a:spcPts val="0"/>
              </a:spcAft>
              <a:buNone/>
            </a:pPr>
            <a:endParaRPr dirty="0">
              <a:solidFill>
                <a:schemeClr val="dk1"/>
              </a:solidFill>
            </a:endParaRPr>
          </a:p>
          <a:p>
            <a:pPr marL="457200" lvl="0" indent="-342900" algn="l" rtl="0">
              <a:lnSpc>
                <a:spcPct val="115000"/>
              </a:lnSpc>
              <a:spcBef>
                <a:spcPts val="1200"/>
              </a:spcBef>
              <a:spcAft>
                <a:spcPts val="0"/>
              </a:spcAft>
              <a:buClr>
                <a:schemeClr val="dk1"/>
              </a:buClr>
              <a:buSzPts val="1800"/>
              <a:buChar char="●"/>
            </a:pPr>
            <a:endParaRPr lang="en" sz="1800" dirty="0">
              <a:solidFill>
                <a:schemeClr val="dk1"/>
              </a:solidFill>
            </a:endParaRPr>
          </a:p>
          <a:p>
            <a:pPr marL="114300" lvl="0" algn="l" rtl="0">
              <a:spcBef>
                <a:spcPts val="1200"/>
              </a:spcBef>
              <a:spcAft>
                <a:spcPts val="0"/>
              </a:spcAft>
              <a:buClr>
                <a:schemeClr val="dk1"/>
              </a:buClr>
              <a:buSzPts val="1800"/>
            </a:pPr>
            <a:endParaRPr lang="en" sz="1800" dirty="0">
              <a:solidFill>
                <a:schemeClr val="dk1"/>
              </a:solidFill>
            </a:endParaRPr>
          </a:p>
          <a:p>
            <a:pPr marL="457200" lvl="0" indent="-342900" algn="l" rtl="0">
              <a:spcBef>
                <a:spcPts val="1200"/>
              </a:spcBef>
              <a:spcAft>
                <a:spcPts val="0"/>
              </a:spcAft>
              <a:buClr>
                <a:schemeClr val="dk1"/>
              </a:buClr>
              <a:buSzPts val="1800"/>
              <a:buChar char="●"/>
            </a:pPr>
            <a:endParaRPr lang="en" sz="700" dirty="0">
              <a:solidFill>
                <a:schemeClr val="dk1"/>
              </a:solidFill>
            </a:endParaRPr>
          </a:p>
          <a:p>
            <a:pPr marL="457200" lvl="0" indent="-342900" algn="l" rtl="0">
              <a:spcBef>
                <a:spcPts val="1200"/>
              </a:spcBef>
              <a:spcAft>
                <a:spcPts val="0"/>
              </a:spcAft>
              <a:buClr>
                <a:schemeClr val="dk1"/>
              </a:buClr>
              <a:buSzPts val="1800"/>
              <a:buChar char="●"/>
            </a:pPr>
            <a:r>
              <a:rPr lang="en" sz="1800" dirty="0">
                <a:solidFill>
                  <a:schemeClr val="dk1"/>
                </a:solidFill>
              </a:rPr>
              <a:t>Rank(P) = 6</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Our system is controllable!</a:t>
            </a:r>
            <a:endParaRPr sz="1800" dirty="0">
              <a:solidFill>
                <a:schemeClr val="dk1"/>
              </a:solidFill>
            </a:endParaRPr>
          </a:p>
        </p:txBody>
      </p:sp>
      <p:sp>
        <p:nvSpPr>
          <p:cNvPr id="168" name="Google Shape;168;p21"/>
          <p:cNvSpPr txBox="1"/>
          <p:nvPr/>
        </p:nvSpPr>
        <p:spPr>
          <a:xfrm>
            <a:off x="2627850" y="4800452"/>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chemeClr val="accent2"/>
                </a:solidFill>
              </a:rPr>
              <a:t>Controller Design for Self-Stabilizing Lab Cart</a:t>
            </a:r>
            <a:endParaRPr sz="700" dirty="0">
              <a:solidFill>
                <a:schemeClr val="accent2"/>
              </a:solidFill>
            </a:endParaRPr>
          </a:p>
          <a:p>
            <a:pPr marL="0" lvl="0" indent="0" algn="ctr" rtl="0">
              <a:spcBef>
                <a:spcPts val="0"/>
              </a:spcBef>
              <a:spcAft>
                <a:spcPts val="0"/>
              </a:spcAft>
              <a:buNone/>
            </a:pPr>
            <a:r>
              <a:rPr lang="en" sz="700" dirty="0">
                <a:solidFill>
                  <a:schemeClr val="accent2"/>
                </a:solidFill>
              </a:rPr>
              <a:t>MAE 506 Advanced System Modeling, Dynamics, and Control</a:t>
            </a:r>
            <a:endParaRPr sz="700" dirty="0">
              <a:solidFill>
                <a:schemeClr val="lt2"/>
              </a:solidFill>
            </a:endParaRPr>
          </a:p>
        </p:txBody>
      </p:sp>
      <p:sp>
        <p:nvSpPr>
          <p:cNvPr id="4" name="Google Shape;165;p21">
            <a:extLst>
              <a:ext uri="{FF2B5EF4-FFF2-40B4-BE49-F238E27FC236}">
                <a16:creationId xmlns:a16="http://schemas.microsoft.com/office/drawing/2014/main" id="{818B2A7B-E2D0-F582-57B5-6F11AFBAC0CA}"/>
              </a:ext>
            </a:extLst>
          </p:cNvPr>
          <p:cNvSpPr txBox="1"/>
          <p:nvPr/>
        </p:nvSpPr>
        <p:spPr>
          <a:xfrm>
            <a:off x="4572000" y="987272"/>
            <a:ext cx="4083694" cy="214273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rPr>
              <a:t>Step 1: Checking controllability of the System</a:t>
            </a:r>
            <a:endParaRPr sz="1800" b="1" dirty="0">
              <a:solidFill>
                <a:schemeClr val="dk1"/>
              </a:solidFill>
            </a:endParaRPr>
          </a:p>
          <a:p>
            <a:pPr marL="457200" lvl="0" indent="-342900" algn="l" rtl="0">
              <a:spcBef>
                <a:spcPts val="1200"/>
              </a:spcBef>
              <a:spcAft>
                <a:spcPts val="0"/>
              </a:spcAft>
              <a:buClr>
                <a:schemeClr val="dk1"/>
              </a:buClr>
              <a:buSzPts val="1800"/>
              <a:buChar char="●"/>
            </a:pPr>
            <a:r>
              <a:rPr lang="en" sz="1800" dirty="0">
                <a:solidFill>
                  <a:schemeClr val="dk1"/>
                </a:solidFill>
              </a:rPr>
              <a:t>We compute controllability matrix as follows</a:t>
            </a:r>
            <a:endParaRPr sz="1800" dirty="0">
              <a:solidFill>
                <a:schemeClr val="dk1"/>
              </a:solidFill>
            </a:endParaRPr>
          </a:p>
          <a:p>
            <a:pPr marL="914400" lvl="1" indent="-342900" algn="l" rtl="0">
              <a:spcBef>
                <a:spcPts val="0"/>
              </a:spcBef>
              <a:spcAft>
                <a:spcPts val="0"/>
              </a:spcAft>
              <a:buClr>
                <a:schemeClr val="dk1"/>
              </a:buClr>
              <a:buSzPts val="1800"/>
              <a:buChar char="○"/>
            </a:pPr>
            <a:r>
              <a:rPr lang="en" sz="1800" dirty="0">
                <a:solidFill>
                  <a:schemeClr val="dk1"/>
                </a:solidFill>
              </a:rPr>
              <a:t>P = [B AB A^2B… A^12B]</a:t>
            </a:r>
            <a:endParaRPr sz="1800"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42900" algn="l" rtl="0">
              <a:lnSpc>
                <a:spcPct val="115000"/>
              </a:lnSpc>
              <a:spcBef>
                <a:spcPts val="1200"/>
              </a:spcBef>
              <a:spcAft>
                <a:spcPts val="0"/>
              </a:spcAft>
              <a:buClr>
                <a:schemeClr val="dk1"/>
              </a:buClr>
              <a:buSzPts val="1800"/>
              <a:buChar char="●"/>
            </a:pPr>
            <a:endParaRPr lang="en" sz="1800" dirty="0">
              <a:solidFill>
                <a:schemeClr val="dk1"/>
              </a:solidFill>
            </a:endParaRPr>
          </a:p>
          <a:p>
            <a:pPr marL="457200" lvl="0" indent="-342900" algn="l" rtl="0">
              <a:lnSpc>
                <a:spcPct val="115000"/>
              </a:lnSpc>
              <a:spcBef>
                <a:spcPts val="1200"/>
              </a:spcBef>
              <a:spcAft>
                <a:spcPts val="0"/>
              </a:spcAft>
              <a:buClr>
                <a:schemeClr val="dk1"/>
              </a:buClr>
              <a:buSzPts val="1800"/>
              <a:buChar char="●"/>
            </a:pPr>
            <a:endParaRPr lang="en" sz="1800" dirty="0">
              <a:solidFill>
                <a:schemeClr val="dk1"/>
              </a:solidFill>
            </a:endParaRPr>
          </a:p>
          <a:p>
            <a:pPr marL="114300" lvl="0" algn="l" rtl="0">
              <a:lnSpc>
                <a:spcPct val="115000"/>
              </a:lnSpc>
              <a:spcBef>
                <a:spcPts val="1200"/>
              </a:spcBef>
              <a:spcAft>
                <a:spcPts val="0"/>
              </a:spcAft>
              <a:buClr>
                <a:schemeClr val="dk1"/>
              </a:buClr>
              <a:buSzPts val="1800"/>
            </a:pPr>
            <a:endParaRPr lang="en" sz="100" dirty="0">
              <a:solidFill>
                <a:schemeClr val="dk1"/>
              </a:solidFill>
            </a:endParaRPr>
          </a:p>
          <a:p>
            <a:pPr marL="457200" lvl="0" indent="-342900" algn="l" rtl="0">
              <a:lnSpc>
                <a:spcPct val="115000"/>
              </a:lnSpc>
              <a:spcBef>
                <a:spcPts val="1200"/>
              </a:spcBef>
              <a:spcAft>
                <a:spcPts val="0"/>
              </a:spcAft>
              <a:buClr>
                <a:schemeClr val="dk1"/>
              </a:buClr>
              <a:buSzPts val="1800"/>
              <a:buChar char="●"/>
            </a:pPr>
            <a:r>
              <a:rPr lang="en" sz="1800" dirty="0">
                <a:solidFill>
                  <a:schemeClr val="dk1"/>
                </a:solidFill>
              </a:rPr>
              <a:t>Rank(P) = 10</a:t>
            </a: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Our system is not controllable!</a:t>
            </a:r>
            <a:endParaRPr sz="1800" dirty="0">
              <a:solidFill>
                <a:schemeClr val="dk1"/>
              </a:solidFill>
            </a:endParaRPr>
          </a:p>
        </p:txBody>
      </p:sp>
      <p:pic>
        <p:nvPicPr>
          <p:cNvPr id="6" name="Picture 5">
            <a:extLst>
              <a:ext uri="{FF2B5EF4-FFF2-40B4-BE49-F238E27FC236}">
                <a16:creationId xmlns:a16="http://schemas.microsoft.com/office/drawing/2014/main" id="{2F03DE38-C89B-C095-5C96-2A1156B0E708}"/>
              </a:ext>
            </a:extLst>
          </p:cNvPr>
          <p:cNvPicPr>
            <a:picLocks noChangeAspect="1"/>
          </p:cNvPicPr>
          <p:nvPr/>
        </p:nvPicPr>
        <p:blipFill>
          <a:blip r:embed="rId3"/>
          <a:stretch>
            <a:fillRect/>
          </a:stretch>
        </p:blipFill>
        <p:spPr>
          <a:xfrm>
            <a:off x="324000" y="2643188"/>
            <a:ext cx="4038346" cy="1593056"/>
          </a:xfrm>
          <a:prstGeom prst="rect">
            <a:avLst/>
          </a:prstGeom>
        </p:spPr>
      </p:pic>
      <p:pic>
        <p:nvPicPr>
          <p:cNvPr id="8" name="Picture 7">
            <a:extLst>
              <a:ext uri="{FF2B5EF4-FFF2-40B4-BE49-F238E27FC236}">
                <a16:creationId xmlns:a16="http://schemas.microsoft.com/office/drawing/2014/main" id="{5276F2BC-0599-F7C8-E793-21F91D10CEE9}"/>
              </a:ext>
            </a:extLst>
          </p:cNvPr>
          <p:cNvPicPr>
            <a:picLocks noChangeAspect="1"/>
          </p:cNvPicPr>
          <p:nvPr/>
        </p:nvPicPr>
        <p:blipFill>
          <a:blip r:embed="rId4"/>
          <a:stretch>
            <a:fillRect/>
          </a:stretch>
        </p:blipFill>
        <p:spPr>
          <a:xfrm>
            <a:off x="4781656" y="2643188"/>
            <a:ext cx="3980980" cy="1593056"/>
          </a:xfrm>
          <a:prstGeom prst="rect">
            <a:avLst/>
          </a:prstGeom>
        </p:spPr>
      </p:pic>
      <p:sp>
        <p:nvSpPr>
          <p:cNvPr id="9" name="Google Shape;164;p21">
            <a:extLst>
              <a:ext uri="{FF2B5EF4-FFF2-40B4-BE49-F238E27FC236}">
                <a16:creationId xmlns:a16="http://schemas.microsoft.com/office/drawing/2014/main" id="{A4AB1731-6496-5015-4C70-42978A45BF19}"/>
              </a:ext>
            </a:extLst>
          </p:cNvPr>
          <p:cNvSpPr txBox="1"/>
          <p:nvPr/>
        </p:nvSpPr>
        <p:spPr>
          <a:xfrm>
            <a:off x="1699753" y="602394"/>
            <a:ext cx="1210125" cy="40764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000" b="1" dirty="0">
                <a:solidFill>
                  <a:srgbClr val="FFFFFF"/>
                </a:solidFill>
              </a:rPr>
              <a:t>3 DOF</a:t>
            </a:r>
            <a:endParaRPr sz="2000" b="1" dirty="0">
              <a:solidFill>
                <a:srgbClr val="FFFFFF"/>
              </a:solidFill>
            </a:endParaRPr>
          </a:p>
        </p:txBody>
      </p:sp>
      <p:sp>
        <p:nvSpPr>
          <p:cNvPr id="10" name="Google Shape;164;p21">
            <a:extLst>
              <a:ext uri="{FF2B5EF4-FFF2-40B4-BE49-F238E27FC236}">
                <a16:creationId xmlns:a16="http://schemas.microsoft.com/office/drawing/2014/main" id="{4A823E33-1FB3-AC91-C3F8-12E21F3B504C}"/>
              </a:ext>
            </a:extLst>
          </p:cNvPr>
          <p:cNvSpPr txBox="1"/>
          <p:nvPr/>
        </p:nvSpPr>
        <p:spPr>
          <a:xfrm>
            <a:off x="6094509" y="602394"/>
            <a:ext cx="1210125" cy="40764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000" b="1" dirty="0">
                <a:solidFill>
                  <a:srgbClr val="FFFFFF"/>
                </a:solidFill>
              </a:rPr>
              <a:t>6 DOF</a:t>
            </a:r>
            <a:endParaRPr sz="2000" b="1" dirty="0">
              <a:solidFill>
                <a:srgbClr val="FFFFFF"/>
              </a:solidFill>
            </a:endParaRPr>
          </a:p>
        </p:txBody>
      </p:sp>
      <p:sp>
        <p:nvSpPr>
          <p:cNvPr id="2" name="Google Shape;67;p14">
            <a:extLst>
              <a:ext uri="{FF2B5EF4-FFF2-40B4-BE49-F238E27FC236}">
                <a16:creationId xmlns:a16="http://schemas.microsoft.com/office/drawing/2014/main" id="{243128B6-240C-F511-2F8B-1E7F30932D07}"/>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p:nvPr/>
        </p:nvSpPr>
        <p:spPr>
          <a:xfrm>
            <a:off x="3154475" y="0"/>
            <a:ext cx="2413800" cy="538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600" b="1" dirty="0">
                <a:solidFill>
                  <a:srgbClr val="FFFFFF"/>
                </a:solidFill>
              </a:rPr>
              <a:t>Observability</a:t>
            </a:r>
            <a:endParaRPr sz="2600" b="1" dirty="0">
              <a:solidFill>
                <a:srgbClr val="FFFFFF"/>
              </a:solidFill>
            </a:endParaRPr>
          </a:p>
        </p:txBody>
      </p:sp>
      <p:sp>
        <p:nvSpPr>
          <p:cNvPr id="175" name="Google Shape;175;p22"/>
          <p:cNvSpPr txBox="1"/>
          <p:nvPr/>
        </p:nvSpPr>
        <p:spPr>
          <a:xfrm>
            <a:off x="369374" y="730926"/>
            <a:ext cx="3824006" cy="184082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rPr>
              <a:t>Step 2: Checking observability of the System</a:t>
            </a:r>
            <a:endParaRPr sz="1800" b="1" dirty="0">
              <a:solidFill>
                <a:schemeClr val="dk1"/>
              </a:solidFill>
            </a:endParaRPr>
          </a:p>
          <a:p>
            <a:pPr marL="457200" lvl="0" indent="-342900" algn="l" rtl="0">
              <a:spcBef>
                <a:spcPts val="1200"/>
              </a:spcBef>
              <a:spcAft>
                <a:spcPts val="0"/>
              </a:spcAft>
              <a:buClr>
                <a:schemeClr val="dk1"/>
              </a:buClr>
              <a:buSzPts val="1800"/>
              <a:buChar char="●"/>
            </a:pPr>
            <a:r>
              <a:rPr lang="en" sz="1800" dirty="0">
                <a:solidFill>
                  <a:schemeClr val="dk1"/>
                </a:solidFill>
              </a:rPr>
              <a:t>We compute observability matrix as follows</a:t>
            </a:r>
            <a:endParaRPr sz="1800"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dirty="0">
                <a:solidFill>
                  <a:schemeClr val="dk1"/>
                </a:solidFill>
              </a:rPr>
              <a:t>Q = [C CA CA^2… CA^6]’</a:t>
            </a:r>
            <a:endParaRPr dirty="0">
              <a:solidFill>
                <a:schemeClr val="dk1"/>
              </a:solidFill>
            </a:endParaRPr>
          </a:p>
          <a:p>
            <a:pPr marL="114300" lvl="0" algn="l" rtl="0">
              <a:lnSpc>
                <a:spcPct val="115000"/>
              </a:lnSpc>
              <a:spcBef>
                <a:spcPts val="1200"/>
              </a:spcBef>
              <a:spcAft>
                <a:spcPts val="0"/>
              </a:spcAft>
              <a:buClr>
                <a:schemeClr val="dk1"/>
              </a:buClr>
              <a:buSzPts val="1800"/>
            </a:pPr>
            <a:endParaRPr lang="en" sz="1800" dirty="0">
              <a:solidFill>
                <a:schemeClr val="dk1"/>
              </a:solidFill>
            </a:endParaRPr>
          </a:p>
          <a:p>
            <a:pPr marL="114300" lvl="0" algn="l" rtl="0">
              <a:lnSpc>
                <a:spcPct val="115000"/>
              </a:lnSpc>
              <a:spcBef>
                <a:spcPts val="1200"/>
              </a:spcBef>
              <a:spcAft>
                <a:spcPts val="0"/>
              </a:spcAft>
              <a:buClr>
                <a:schemeClr val="dk1"/>
              </a:buClr>
              <a:buSzPts val="1800"/>
            </a:pPr>
            <a:endParaRPr lang="en" sz="1800" dirty="0">
              <a:solidFill>
                <a:schemeClr val="dk1"/>
              </a:solidFill>
            </a:endParaRPr>
          </a:p>
          <a:p>
            <a:pPr marL="114300" lvl="0" algn="l" rtl="0">
              <a:lnSpc>
                <a:spcPct val="115000"/>
              </a:lnSpc>
              <a:spcBef>
                <a:spcPts val="1200"/>
              </a:spcBef>
              <a:spcAft>
                <a:spcPts val="0"/>
              </a:spcAft>
              <a:buClr>
                <a:schemeClr val="dk1"/>
              </a:buClr>
              <a:buSzPts val="1800"/>
            </a:pPr>
            <a:endParaRPr lang="en" sz="1800" dirty="0">
              <a:solidFill>
                <a:schemeClr val="dk1"/>
              </a:solidFill>
            </a:endParaRPr>
          </a:p>
          <a:p>
            <a:pPr marL="114300" lvl="0" algn="l" rtl="0">
              <a:lnSpc>
                <a:spcPct val="115000"/>
              </a:lnSpc>
              <a:spcBef>
                <a:spcPts val="1200"/>
              </a:spcBef>
              <a:spcAft>
                <a:spcPts val="0"/>
              </a:spcAft>
              <a:buClr>
                <a:schemeClr val="dk1"/>
              </a:buClr>
              <a:buSzPts val="1800"/>
            </a:pPr>
            <a:endParaRPr lang="en" sz="900" dirty="0">
              <a:solidFill>
                <a:schemeClr val="dk1"/>
              </a:solidFill>
            </a:endParaRPr>
          </a:p>
          <a:p>
            <a:pPr marL="457200" lvl="0" indent="-342900" algn="l" rtl="0">
              <a:lnSpc>
                <a:spcPct val="115000"/>
              </a:lnSpc>
              <a:spcBef>
                <a:spcPts val="1200"/>
              </a:spcBef>
              <a:spcAft>
                <a:spcPts val="0"/>
              </a:spcAft>
              <a:buClr>
                <a:schemeClr val="dk1"/>
              </a:buClr>
              <a:buSzPts val="1800"/>
              <a:buChar char="●"/>
            </a:pPr>
            <a:r>
              <a:rPr lang="en" sz="1800" dirty="0">
                <a:solidFill>
                  <a:schemeClr val="dk1"/>
                </a:solidFill>
              </a:rPr>
              <a:t>Rank(Q) = 6</a:t>
            </a: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Our system is Observable!</a:t>
            </a:r>
            <a:endParaRPr dirty="0">
              <a:solidFill>
                <a:schemeClr val="dk1"/>
              </a:solidFill>
            </a:endParaRPr>
          </a:p>
          <a:p>
            <a:pPr marL="457200" lvl="0" indent="0" algn="l" rtl="0">
              <a:lnSpc>
                <a:spcPct val="115000"/>
              </a:lnSpc>
              <a:spcBef>
                <a:spcPts val="1200"/>
              </a:spcBef>
              <a:spcAft>
                <a:spcPts val="1200"/>
              </a:spcAft>
              <a:buNone/>
            </a:pPr>
            <a:endParaRPr dirty="0">
              <a:solidFill>
                <a:srgbClr val="00FFFF"/>
              </a:solidFill>
            </a:endParaRPr>
          </a:p>
        </p:txBody>
      </p:sp>
      <p:sp>
        <p:nvSpPr>
          <p:cNvPr id="2" name="Google Shape;175;p22">
            <a:extLst>
              <a:ext uri="{FF2B5EF4-FFF2-40B4-BE49-F238E27FC236}">
                <a16:creationId xmlns:a16="http://schemas.microsoft.com/office/drawing/2014/main" id="{074478E9-A100-04B6-B993-17855C3D08A0}"/>
              </a:ext>
            </a:extLst>
          </p:cNvPr>
          <p:cNvSpPr txBox="1"/>
          <p:nvPr/>
        </p:nvSpPr>
        <p:spPr>
          <a:xfrm>
            <a:off x="4510403" y="730926"/>
            <a:ext cx="4011494" cy="18601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rPr>
              <a:t>Step 2: Checking observability of the System</a:t>
            </a:r>
            <a:endParaRPr sz="1800" b="1" dirty="0">
              <a:solidFill>
                <a:schemeClr val="dk1"/>
              </a:solidFill>
            </a:endParaRPr>
          </a:p>
          <a:p>
            <a:pPr marL="457200" lvl="0" indent="-342900" algn="l" rtl="0">
              <a:spcBef>
                <a:spcPts val="1200"/>
              </a:spcBef>
              <a:spcAft>
                <a:spcPts val="0"/>
              </a:spcAft>
              <a:buClr>
                <a:schemeClr val="dk1"/>
              </a:buClr>
              <a:buSzPts val="1800"/>
              <a:buChar char="●"/>
            </a:pPr>
            <a:r>
              <a:rPr lang="en" sz="1800" dirty="0">
                <a:solidFill>
                  <a:schemeClr val="dk1"/>
                </a:solidFill>
              </a:rPr>
              <a:t>We compute observability matrix as follows</a:t>
            </a:r>
            <a:endParaRPr sz="1800"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dirty="0">
                <a:solidFill>
                  <a:schemeClr val="dk1"/>
                </a:solidFill>
              </a:rPr>
              <a:t>Q = [C CA CA^2… CA^12]’</a:t>
            </a:r>
            <a:endParaRPr dirty="0">
              <a:solidFill>
                <a:schemeClr val="dk1"/>
              </a:solidFill>
            </a:endParaRPr>
          </a:p>
          <a:p>
            <a:pPr marL="457200" lvl="0" indent="-342900" algn="l" rtl="0">
              <a:lnSpc>
                <a:spcPct val="115000"/>
              </a:lnSpc>
              <a:spcBef>
                <a:spcPts val="1200"/>
              </a:spcBef>
              <a:spcAft>
                <a:spcPts val="0"/>
              </a:spcAft>
              <a:buClr>
                <a:schemeClr val="dk1"/>
              </a:buClr>
              <a:buSzPts val="1800"/>
              <a:buChar char="●"/>
            </a:pPr>
            <a:endParaRPr lang="en" sz="1800" dirty="0">
              <a:solidFill>
                <a:schemeClr val="dk1"/>
              </a:solidFill>
            </a:endParaRPr>
          </a:p>
          <a:p>
            <a:pPr marL="457200" lvl="0" indent="-342900" algn="l" rtl="0">
              <a:lnSpc>
                <a:spcPct val="115000"/>
              </a:lnSpc>
              <a:spcBef>
                <a:spcPts val="1200"/>
              </a:spcBef>
              <a:spcAft>
                <a:spcPts val="0"/>
              </a:spcAft>
              <a:buClr>
                <a:schemeClr val="dk1"/>
              </a:buClr>
              <a:buSzPts val="1800"/>
              <a:buChar char="●"/>
            </a:pPr>
            <a:endParaRPr lang="en" sz="1800" dirty="0">
              <a:solidFill>
                <a:schemeClr val="dk1"/>
              </a:solidFill>
            </a:endParaRPr>
          </a:p>
          <a:p>
            <a:pPr marL="457200" lvl="0" indent="-342900" algn="l" rtl="0">
              <a:lnSpc>
                <a:spcPct val="115000"/>
              </a:lnSpc>
              <a:spcBef>
                <a:spcPts val="1200"/>
              </a:spcBef>
              <a:spcAft>
                <a:spcPts val="0"/>
              </a:spcAft>
              <a:buClr>
                <a:schemeClr val="dk1"/>
              </a:buClr>
              <a:buSzPts val="1800"/>
              <a:buChar char="●"/>
            </a:pPr>
            <a:endParaRPr lang="en" sz="1800" dirty="0">
              <a:solidFill>
                <a:schemeClr val="dk1"/>
              </a:solidFill>
            </a:endParaRPr>
          </a:p>
          <a:p>
            <a:pPr marL="457200" lvl="0" indent="-342900" algn="l" rtl="0">
              <a:lnSpc>
                <a:spcPct val="115000"/>
              </a:lnSpc>
              <a:spcBef>
                <a:spcPts val="1200"/>
              </a:spcBef>
              <a:spcAft>
                <a:spcPts val="0"/>
              </a:spcAft>
              <a:buClr>
                <a:schemeClr val="dk1"/>
              </a:buClr>
              <a:buSzPts val="1800"/>
              <a:buChar char="●"/>
            </a:pPr>
            <a:endParaRPr lang="en" sz="900" dirty="0">
              <a:solidFill>
                <a:schemeClr val="dk1"/>
              </a:solidFill>
            </a:endParaRPr>
          </a:p>
          <a:p>
            <a:pPr marL="457200" lvl="0" indent="-342900" algn="l" rtl="0">
              <a:lnSpc>
                <a:spcPct val="115000"/>
              </a:lnSpc>
              <a:spcBef>
                <a:spcPts val="1200"/>
              </a:spcBef>
              <a:spcAft>
                <a:spcPts val="0"/>
              </a:spcAft>
              <a:buClr>
                <a:schemeClr val="dk1"/>
              </a:buClr>
              <a:buSzPts val="1800"/>
              <a:buChar char="●"/>
            </a:pPr>
            <a:r>
              <a:rPr lang="en" sz="1800" dirty="0">
                <a:solidFill>
                  <a:schemeClr val="dk1"/>
                </a:solidFill>
              </a:rPr>
              <a:t>Rank(Q) = 12</a:t>
            </a: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Our system is Observable!</a:t>
            </a:r>
            <a:endParaRPr dirty="0">
              <a:solidFill>
                <a:schemeClr val="dk1"/>
              </a:solidFill>
            </a:endParaRPr>
          </a:p>
          <a:p>
            <a:pPr marL="457200" lvl="0" indent="0" algn="l" rtl="0">
              <a:lnSpc>
                <a:spcPct val="115000"/>
              </a:lnSpc>
              <a:spcBef>
                <a:spcPts val="1200"/>
              </a:spcBef>
              <a:spcAft>
                <a:spcPts val="1200"/>
              </a:spcAft>
              <a:buNone/>
            </a:pPr>
            <a:endParaRPr dirty="0">
              <a:solidFill>
                <a:srgbClr val="00FFFF"/>
              </a:solidFill>
            </a:endParaRPr>
          </a:p>
        </p:txBody>
      </p:sp>
      <p:sp>
        <p:nvSpPr>
          <p:cNvPr id="3" name="Google Shape;168;p21">
            <a:extLst>
              <a:ext uri="{FF2B5EF4-FFF2-40B4-BE49-F238E27FC236}">
                <a16:creationId xmlns:a16="http://schemas.microsoft.com/office/drawing/2014/main" id="{D92332FD-8962-CCA0-526C-718AAEA911E9}"/>
              </a:ext>
            </a:extLst>
          </p:cNvPr>
          <p:cNvSpPr txBox="1"/>
          <p:nvPr/>
        </p:nvSpPr>
        <p:spPr>
          <a:xfrm>
            <a:off x="2627850" y="4793308"/>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chemeClr val="accent2"/>
                </a:solidFill>
              </a:rPr>
              <a:t>Controller Design for Self-Stabilizing Lab Cart</a:t>
            </a:r>
            <a:endParaRPr sz="700" dirty="0">
              <a:solidFill>
                <a:schemeClr val="accent2"/>
              </a:solidFill>
            </a:endParaRPr>
          </a:p>
          <a:p>
            <a:pPr marL="0" lvl="0" indent="0" algn="ctr" rtl="0">
              <a:spcBef>
                <a:spcPts val="0"/>
              </a:spcBef>
              <a:spcAft>
                <a:spcPts val="0"/>
              </a:spcAft>
              <a:buNone/>
            </a:pPr>
            <a:r>
              <a:rPr lang="en" sz="700" dirty="0">
                <a:solidFill>
                  <a:schemeClr val="accent2"/>
                </a:solidFill>
              </a:rPr>
              <a:t>MAE 506 Advanced System Modeling, Dynamics, and Control</a:t>
            </a:r>
            <a:endParaRPr sz="700" dirty="0">
              <a:solidFill>
                <a:schemeClr val="lt2"/>
              </a:solidFill>
            </a:endParaRPr>
          </a:p>
        </p:txBody>
      </p:sp>
      <p:pic>
        <p:nvPicPr>
          <p:cNvPr id="5" name="Picture 4">
            <a:extLst>
              <a:ext uri="{FF2B5EF4-FFF2-40B4-BE49-F238E27FC236}">
                <a16:creationId xmlns:a16="http://schemas.microsoft.com/office/drawing/2014/main" id="{D1E1EA31-2EAA-301B-0EAA-A492C20753F9}"/>
              </a:ext>
            </a:extLst>
          </p:cNvPr>
          <p:cNvPicPr>
            <a:picLocks noChangeAspect="1"/>
          </p:cNvPicPr>
          <p:nvPr/>
        </p:nvPicPr>
        <p:blipFill>
          <a:blip r:embed="rId3"/>
          <a:stretch>
            <a:fillRect/>
          </a:stretch>
        </p:blipFill>
        <p:spPr>
          <a:xfrm>
            <a:off x="866390" y="2424722"/>
            <a:ext cx="2829975" cy="1840824"/>
          </a:xfrm>
          <a:prstGeom prst="rect">
            <a:avLst/>
          </a:prstGeom>
        </p:spPr>
      </p:pic>
      <p:pic>
        <p:nvPicPr>
          <p:cNvPr id="7" name="Picture 6">
            <a:extLst>
              <a:ext uri="{FF2B5EF4-FFF2-40B4-BE49-F238E27FC236}">
                <a16:creationId xmlns:a16="http://schemas.microsoft.com/office/drawing/2014/main" id="{3FA244D5-4DB4-C3FA-BE14-F098176C9087}"/>
              </a:ext>
            </a:extLst>
          </p:cNvPr>
          <p:cNvPicPr>
            <a:picLocks noChangeAspect="1"/>
          </p:cNvPicPr>
          <p:nvPr/>
        </p:nvPicPr>
        <p:blipFill>
          <a:blip r:embed="rId4"/>
          <a:stretch>
            <a:fillRect/>
          </a:stretch>
        </p:blipFill>
        <p:spPr>
          <a:xfrm>
            <a:off x="4889246" y="2391133"/>
            <a:ext cx="3824006" cy="1874413"/>
          </a:xfrm>
          <a:prstGeom prst="rect">
            <a:avLst/>
          </a:prstGeom>
        </p:spPr>
      </p:pic>
      <p:sp>
        <p:nvSpPr>
          <p:cNvPr id="8" name="Google Shape;164;p21">
            <a:extLst>
              <a:ext uri="{FF2B5EF4-FFF2-40B4-BE49-F238E27FC236}">
                <a16:creationId xmlns:a16="http://schemas.microsoft.com/office/drawing/2014/main" id="{BEE8BA2E-B835-D259-0311-8E4C23DA7D86}"/>
              </a:ext>
            </a:extLst>
          </p:cNvPr>
          <p:cNvSpPr txBox="1"/>
          <p:nvPr/>
        </p:nvSpPr>
        <p:spPr>
          <a:xfrm>
            <a:off x="1676314" y="396466"/>
            <a:ext cx="1210125" cy="40764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000" b="1" dirty="0">
                <a:solidFill>
                  <a:srgbClr val="FFFFFF"/>
                </a:solidFill>
              </a:rPr>
              <a:t>3 DOF</a:t>
            </a:r>
            <a:endParaRPr sz="2000" b="1" dirty="0">
              <a:solidFill>
                <a:srgbClr val="FFFFFF"/>
              </a:solidFill>
            </a:endParaRPr>
          </a:p>
        </p:txBody>
      </p:sp>
      <p:sp>
        <p:nvSpPr>
          <p:cNvPr id="9" name="Google Shape;164;p21">
            <a:extLst>
              <a:ext uri="{FF2B5EF4-FFF2-40B4-BE49-F238E27FC236}">
                <a16:creationId xmlns:a16="http://schemas.microsoft.com/office/drawing/2014/main" id="{806C5086-CABC-3E8C-DE35-C3D96E670781}"/>
              </a:ext>
            </a:extLst>
          </p:cNvPr>
          <p:cNvSpPr txBox="1"/>
          <p:nvPr/>
        </p:nvSpPr>
        <p:spPr>
          <a:xfrm>
            <a:off x="5984470" y="390553"/>
            <a:ext cx="1210125" cy="40764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000" b="1" dirty="0">
                <a:solidFill>
                  <a:srgbClr val="FFFFFF"/>
                </a:solidFill>
              </a:rPr>
              <a:t>6 DOF</a:t>
            </a:r>
            <a:endParaRPr sz="2000" b="1" dirty="0">
              <a:solidFill>
                <a:srgbClr val="FFFFFF"/>
              </a:solidFill>
            </a:endParaRPr>
          </a:p>
        </p:txBody>
      </p:sp>
      <p:sp>
        <p:nvSpPr>
          <p:cNvPr id="4" name="Google Shape;67;p14">
            <a:extLst>
              <a:ext uri="{FF2B5EF4-FFF2-40B4-BE49-F238E27FC236}">
                <a16:creationId xmlns:a16="http://schemas.microsoft.com/office/drawing/2014/main" id="{4259697C-E0C6-984A-68CE-D3FA09405009}"/>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p:nvPr/>
        </p:nvSpPr>
        <p:spPr>
          <a:xfrm>
            <a:off x="3502650" y="234950"/>
            <a:ext cx="1525200" cy="538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600" b="1" dirty="0">
                <a:solidFill>
                  <a:srgbClr val="FFFFFF"/>
                </a:solidFill>
              </a:rPr>
              <a:t>Stability</a:t>
            </a:r>
            <a:endParaRPr sz="2600" b="1" dirty="0">
              <a:solidFill>
                <a:srgbClr val="FFFFFF"/>
              </a:solidFill>
            </a:endParaRPr>
          </a:p>
        </p:txBody>
      </p:sp>
      <p:sp>
        <p:nvSpPr>
          <p:cNvPr id="185" name="Google Shape;185;p23"/>
          <p:cNvSpPr txBox="1"/>
          <p:nvPr/>
        </p:nvSpPr>
        <p:spPr>
          <a:xfrm>
            <a:off x="1193005" y="818620"/>
            <a:ext cx="6657975" cy="401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dk1"/>
                </a:solidFill>
              </a:rPr>
              <a:t>Step 3: Checking stability of the System</a:t>
            </a:r>
            <a:endParaRPr sz="1800" dirty="0">
              <a:solidFill>
                <a:schemeClr val="dk1"/>
              </a:solidFill>
            </a:endParaRPr>
          </a:p>
          <a:p>
            <a:pPr marL="457200" lvl="0" indent="-342900" algn="l" rtl="0">
              <a:lnSpc>
                <a:spcPct val="115000"/>
              </a:lnSpc>
              <a:spcBef>
                <a:spcPts val="1200"/>
              </a:spcBef>
              <a:spcAft>
                <a:spcPts val="0"/>
              </a:spcAft>
              <a:buClr>
                <a:schemeClr val="dk1"/>
              </a:buClr>
              <a:buSzPts val="1800"/>
              <a:buChar char="●"/>
            </a:pPr>
            <a:r>
              <a:rPr lang="en" sz="1800" dirty="0">
                <a:solidFill>
                  <a:schemeClr val="dk1"/>
                </a:solidFill>
              </a:rPr>
              <a:t>We need to find the eigenvalues of A</a:t>
            </a: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|λ*I-A| = 0 </a:t>
            </a:r>
            <a:endParaRPr sz="1800" dirty="0">
              <a:solidFill>
                <a:schemeClr val="dk1"/>
              </a:solidFill>
            </a:endParaRPr>
          </a:p>
          <a:p>
            <a:pPr marL="457200" lvl="0" indent="0" algn="l" rtl="0">
              <a:lnSpc>
                <a:spcPct val="115000"/>
              </a:lnSpc>
              <a:spcBef>
                <a:spcPts val="1200"/>
              </a:spcBef>
              <a:spcAft>
                <a:spcPts val="0"/>
              </a:spcAft>
              <a:buNone/>
            </a:pPr>
            <a:endParaRPr sz="1800" dirty="0">
              <a:solidFill>
                <a:schemeClr val="dk1"/>
              </a:solidFill>
            </a:endParaRPr>
          </a:p>
          <a:p>
            <a:pPr marL="457200" lvl="0" indent="0" algn="l" rtl="0">
              <a:lnSpc>
                <a:spcPct val="115000"/>
              </a:lnSpc>
              <a:spcBef>
                <a:spcPts val="1200"/>
              </a:spcBef>
              <a:spcAft>
                <a:spcPts val="0"/>
              </a:spcAft>
              <a:buNone/>
            </a:pPr>
            <a:endParaRPr sz="1800" dirty="0">
              <a:solidFill>
                <a:schemeClr val="dk1"/>
              </a:solidFill>
            </a:endParaRPr>
          </a:p>
          <a:p>
            <a:pPr marL="0" lvl="0" indent="0" algn="l" rtl="0">
              <a:lnSpc>
                <a:spcPct val="115000"/>
              </a:lnSpc>
              <a:spcBef>
                <a:spcPts val="1200"/>
              </a:spcBef>
              <a:spcAft>
                <a:spcPts val="0"/>
              </a:spcAft>
              <a:buNone/>
            </a:pPr>
            <a:endParaRPr sz="1800" dirty="0">
              <a:solidFill>
                <a:schemeClr val="dk1"/>
              </a:solidFill>
            </a:endParaRPr>
          </a:p>
          <a:p>
            <a:pPr marL="457200" lvl="0" indent="-342900" algn="l" rtl="0">
              <a:lnSpc>
                <a:spcPct val="115000"/>
              </a:lnSpc>
              <a:spcBef>
                <a:spcPts val="1200"/>
              </a:spcBef>
              <a:spcAft>
                <a:spcPts val="0"/>
              </a:spcAft>
              <a:buClr>
                <a:schemeClr val="dk1"/>
              </a:buClr>
              <a:buSzPts val="1800"/>
              <a:buChar char="●"/>
            </a:pPr>
            <a:r>
              <a:rPr lang="en" sz="1800" dirty="0">
                <a:solidFill>
                  <a:schemeClr val="dk1"/>
                </a:solidFill>
              </a:rPr>
              <a:t>We have 3 eigenvalues </a:t>
            </a:r>
            <a:r>
              <a:rPr lang="en-US" sz="1800" b="0" i="0" dirty="0">
                <a:solidFill>
                  <a:srgbClr val="E8EAED"/>
                </a:solidFill>
                <a:effectLst/>
                <a:latin typeface="Google Sans"/>
              </a:rPr>
              <a:t>≤</a:t>
            </a:r>
            <a:r>
              <a:rPr lang="en" sz="1800" dirty="0">
                <a:solidFill>
                  <a:schemeClr val="dk1"/>
                </a:solidFill>
              </a:rPr>
              <a:t> 0, so the system is </a:t>
            </a:r>
            <a:r>
              <a:rPr lang="en" sz="1800" dirty="0">
                <a:solidFill>
                  <a:srgbClr val="00FFFF"/>
                </a:solidFill>
              </a:rPr>
              <a:t>STABLE!</a:t>
            </a:r>
            <a:endParaRPr sz="1800" dirty="0">
              <a:solidFill>
                <a:srgbClr val="00FFFF"/>
              </a:solidFill>
            </a:endParaRPr>
          </a:p>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Integration of PID controller made the closed loop response stable.</a:t>
            </a:r>
            <a:endParaRPr sz="1800" dirty="0">
              <a:solidFill>
                <a:srgbClr val="FF0000"/>
              </a:solidFill>
            </a:endParaRPr>
          </a:p>
        </p:txBody>
      </p:sp>
      <p:sp>
        <p:nvSpPr>
          <p:cNvPr id="187" name="Google Shape;187;p23"/>
          <p:cNvSpPr txBox="1"/>
          <p:nvPr/>
        </p:nvSpPr>
        <p:spPr>
          <a:xfrm>
            <a:off x="4265250" y="4743300"/>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2"/>
                </a:solidFill>
              </a:rPr>
              <a:t>Controller Design for Self-Stabilizing Lab Cart</a:t>
            </a:r>
            <a:endParaRPr sz="700">
              <a:solidFill>
                <a:schemeClr val="accent2"/>
              </a:solidFill>
            </a:endParaRPr>
          </a:p>
          <a:p>
            <a:pPr marL="0" lvl="0" indent="0" algn="ctr" rtl="0">
              <a:spcBef>
                <a:spcPts val="0"/>
              </a:spcBef>
              <a:spcAft>
                <a:spcPts val="0"/>
              </a:spcAft>
              <a:buNone/>
            </a:pPr>
            <a:r>
              <a:rPr lang="en" sz="700">
                <a:solidFill>
                  <a:schemeClr val="accent2"/>
                </a:solidFill>
              </a:rPr>
              <a:t>MAE 506 Advanced System Modeling, Dynamics, and Control</a:t>
            </a:r>
            <a:endParaRPr sz="700">
              <a:solidFill>
                <a:schemeClr val="lt2"/>
              </a:solidFill>
            </a:endParaRPr>
          </a:p>
        </p:txBody>
      </p:sp>
      <p:pic>
        <p:nvPicPr>
          <p:cNvPr id="3" name="Picture 2">
            <a:extLst>
              <a:ext uri="{FF2B5EF4-FFF2-40B4-BE49-F238E27FC236}">
                <a16:creationId xmlns:a16="http://schemas.microsoft.com/office/drawing/2014/main" id="{ED5BD35C-3F07-8666-4AF4-5B82F5567C9F}"/>
              </a:ext>
            </a:extLst>
          </p:cNvPr>
          <p:cNvPicPr>
            <a:picLocks noChangeAspect="1"/>
          </p:cNvPicPr>
          <p:nvPr/>
        </p:nvPicPr>
        <p:blipFill>
          <a:blip r:embed="rId3"/>
          <a:stretch>
            <a:fillRect/>
          </a:stretch>
        </p:blipFill>
        <p:spPr>
          <a:xfrm>
            <a:off x="1589920" y="2286053"/>
            <a:ext cx="2552921" cy="1082134"/>
          </a:xfrm>
          <a:prstGeom prst="rect">
            <a:avLst/>
          </a:prstGeom>
        </p:spPr>
      </p:pic>
      <p:sp>
        <p:nvSpPr>
          <p:cNvPr id="2" name="Google Shape;67;p14">
            <a:extLst>
              <a:ext uri="{FF2B5EF4-FFF2-40B4-BE49-F238E27FC236}">
                <a16:creationId xmlns:a16="http://schemas.microsoft.com/office/drawing/2014/main" id="{66C1BDA7-72E5-22D8-3F5F-4A615B99FAD2}"/>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1784850" y="322169"/>
            <a:ext cx="557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b="1" i="1" dirty="0">
                <a:solidFill>
                  <a:schemeClr val="accent2"/>
                </a:solidFill>
              </a:rPr>
              <a:t>Open Loop Response</a:t>
            </a:r>
            <a:endParaRPr sz="2500" b="1" i="1" dirty="0">
              <a:solidFill>
                <a:schemeClr val="accent2"/>
              </a:solidFill>
            </a:endParaRPr>
          </a:p>
        </p:txBody>
      </p:sp>
      <p:sp>
        <p:nvSpPr>
          <p:cNvPr id="198" name="Google Shape;198;p24"/>
          <p:cNvSpPr txBox="1"/>
          <p:nvPr/>
        </p:nvSpPr>
        <p:spPr>
          <a:xfrm>
            <a:off x="2627850" y="4743300"/>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2"/>
                </a:solidFill>
              </a:rPr>
              <a:t>Controller Design for Self-Stabilizing Lab Cart</a:t>
            </a:r>
            <a:endParaRPr sz="700">
              <a:solidFill>
                <a:schemeClr val="accent2"/>
              </a:solidFill>
            </a:endParaRPr>
          </a:p>
          <a:p>
            <a:pPr marL="0" lvl="0" indent="0" algn="ctr" rtl="0">
              <a:spcBef>
                <a:spcPts val="0"/>
              </a:spcBef>
              <a:spcAft>
                <a:spcPts val="0"/>
              </a:spcAft>
              <a:buNone/>
            </a:pPr>
            <a:r>
              <a:rPr lang="en" sz="700">
                <a:solidFill>
                  <a:schemeClr val="accent2"/>
                </a:solidFill>
              </a:rPr>
              <a:t>MAE 506 Advanced System Modeling, Dynamics, and Control</a:t>
            </a:r>
            <a:endParaRPr sz="700">
              <a:solidFill>
                <a:schemeClr val="lt2"/>
              </a:solidFill>
            </a:endParaRPr>
          </a:p>
        </p:txBody>
      </p:sp>
      <p:sp>
        <p:nvSpPr>
          <p:cNvPr id="199" name="Google Shape;199;p24"/>
          <p:cNvSpPr txBox="1"/>
          <p:nvPr/>
        </p:nvSpPr>
        <p:spPr>
          <a:xfrm>
            <a:off x="6043625" y="1996650"/>
            <a:ext cx="27615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accent2"/>
                </a:solidFill>
              </a:rPr>
              <a:t>Simulation State Model using Lsim</a:t>
            </a: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dirty="0">
                <a:solidFill>
                  <a:schemeClr val="dk1"/>
                </a:solidFill>
              </a:rPr>
              <a:t>With the applied thrust, the drone takes off and the position is not controlled.</a:t>
            </a:r>
            <a:endParaRPr sz="1200" dirty="0">
              <a:solidFill>
                <a:schemeClr val="dk1"/>
              </a:solidFill>
            </a:endParaRPr>
          </a:p>
          <a:p>
            <a:pPr marL="0" lvl="0" indent="0" algn="l" rtl="0">
              <a:spcBef>
                <a:spcPts val="0"/>
              </a:spcBef>
              <a:spcAft>
                <a:spcPts val="0"/>
              </a:spcAft>
              <a:buNone/>
            </a:pPr>
            <a:endParaRPr sz="1200" dirty="0">
              <a:solidFill>
                <a:srgbClr val="FF0000"/>
              </a:solidFill>
            </a:endParaRPr>
          </a:p>
        </p:txBody>
      </p:sp>
      <p:pic>
        <p:nvPicPr>
          <p:cNvPr id="3" name="Picture 2">
            <a:extLst>
              <a:ext uri="{FF2B5EF4-FFF2-40B4-BE49-F238E27FC236}">
                <a16:creationId xmlns:a16="http://schemas.microsoft.com/office/drawing/2014/main" id="{D9B37CAB-D4FC-7C54-44C8-C420ED877EE6}"/>
              </a:ext>
            </a:extLst>
          </p:cNvPr>
          <p:cNvPicPr>
            <a:picLocks noChangeAspect="1"/>
          </p:cNvPicPr>
          <p:nvPr/>
        </p:nvPicPr>
        <p:blipFill>
          <a:blip r:embed="rId3"/>
          <a:stretch>
            <a:fillRect/>
          </a:stretch>
        </p:blipFill>
        <p:spPr>
          <a:xfrm>
            <a:off x="642713" y="889826"/>
            <a:ext cx="4915326" cy="3909399"/>
          </a:xfrm>
          <a:prstGeom prst="rect">
            <a:avLst/>
          </a:prstGeom>
        </p:spPr>
      </p:pic>
      <p:sp>
        <p:nvSpPr>
          <p:cNvPr id="2" name="Google Shape;67;p14">
            <a:extLst>
              <a:ext uri="{FF2B5EF4-FFF2-40B4-BE49-F238E27FC236}">
                <a16:creationId xmlns:a16="http://schemas.microsoft.com/office/drawing/2014/main" id="{61FC7A95-8F2D-B2D4-E94A-8C06EBA0342F}"/>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865906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1784850" y="101775"/>
            <a:ext cx="5574300" cy="4926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b="1" dirty="0">
                <a:solidFill>
                  <a:schemeClr val="accent2"/>
                </a:solidFill>
              </a:rPr>
              <a:t>Z axis</a:t>
            </a:r>
            <a:endParaRPr sz="2500" b="1" dirty="0">
              <a:solidFill>
                <a:schemeClr val="accent2"/>
              </a:solidFill>
            </a:endParaRPr>
          </a:p>
        </p:txBody>
      </p:sp>
      <p:sp>
        <p:nvSpPr>
          <p:cNvPr id="198" name="Google Shape;198;p24"/>
          <p:cNvSpPr txBox="1"/>
          <p:nvPr/>
        </p:nvSpPr>
        <p:spPr>
          <a:xfrm>
            <a:off x="2627850" y="4743300"/>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2"/>
                </a:solidFill>
              </a:rPr>
              <a:t>Controller Design for Self-Stabilizing Lab Cart</a:t>
            </a:r>
            <a:endParaRPr sz="700">
              <a:solidFill>
                <a:schemeClr val="accent2"/>
              </a:solidFill>
            </a:endParaRPr>
          </a:p>
          <a:p>
            <a:pPr marL="0" lvl="0" indent="0" algn="ctr" rtl="0">
              <a:spcBef>
                <a:spcPts val="0"/>
              </a:spcBef>
              <a:spcAft>
                <a:spcPts val="0"/>
              </a:spcAft>
              <a:buNone/>
            </a:pPr>
            <a:r>
              <a:rPr lang="en" sz="700">
                <a:solidFill>
                  <a:schemeClr val="accent2"/>
                </a:solidFill>
              </a:rPr>
              <a:t>MAE 506 Advanced System Modeling, Dynamics, and Control</a:t>
            </a:r>
            <a:endParaRPr sz="700">
              <a:solidFill>
                <a:schemeClr val="lt2"/>
              </a:solidFill>
            </a:endParaRPr>
          </a:p>
        </p:txBody>
      </p:sp>
      <p:sp>
        <p:nvSpPr>
          <p:cNvPr id="3" name="TextBox 2">
            <a:extLst>
              <a:ext uri="{FF2B5EF4-FFF2-40B4-BE49-F238E27FC236}">
                <a16:creationId xmlns:a16="http://schemas.microsoft.com/office/drawing/2014/main" id="{677B0B63-CB4B-02BF-E731-C6C2AA9CF912}"/>
              </a:ext>
            </a:extLst>
          </p:cNvPr>
          <p:cNvSpPr txBox="1"/>
          <p:nvPr/>
        </p:nvSpPr>
        <p:spPr>
          <a:xfrm>
            <a:off x="409219" y="645268"/>
            <a:ext cx="8563331" cy="4093428"/>
          </a:xfrm>
          <a:prstGeom prst="rect">
            <a:avLst/>
          </a:prstGeom>
          <a:noFill/>
        </p:spPr>
        <p:txBody>
          <a:bodyPr wrap="square" rtlCol="0">
            <a:spAutoFit/>
          </a:bodyPr>
          <a:lstStyle/>
          <a:p>
            <a:pPr algn="l"/>
            <a:r>
              <a:rPr lang="en-US" sz="2000" b="1" i="0" dirty="0">
                <a:solidFill>
                  <a:schemeClr val="tx2"/>
                </a:solidFill>
                <a:effectLst/>
                <a:latin typeface="+mj-lt"/>
              </a:rPr>
              <a:t>Importance of Z-Axis Dynamics:</a:t>
            </a:r>
          </a:p>
          <a:p>
            <a:pPr marL="285750" indent="-285750" algn="l">
              <a:buClr>
                <a:schemeClr val="tx1"/>
              </a:buClr>
              <a:buFont typeface="Arial" panose="020B0604020202020204" pitchFamily="34" charset="0"/>
              <a:buChar char="•"/>
            </a:pPr>
            <a:r>
              <a:rPr lang="en-US" sz="2000" i="0" dirty="0">
                <a:solidFill>
                  <a:schemeClr val="tx2"/>
                </a:solidFill>
                <a:effectLst/>
                <a:latin typeface="+mj-lt"/>
              </a:rPr>
              <a:t>Vertical motion control is pivotal for achieving </a:t>
            </a:r>
            <a:r>
              <a:rPr lang="en-US" sz="2000" b="1" i="0" dirty="0">
                <a:solidFill>
                  <a:schemeClr val="tx2"/>
                </a:solidFill>
                <a:effectLst/>
                <a:latin typeface="+mj-lt"/>
              </a:rPr>
              <a:t>hovering</a:t>
            </a:r>
            <a:r>
              <a:rPr lang="en-US" sz="2000" i="0" dirty="0">
                <a:solidFill>
                  <a:schemeClr val="tx2"/>
                </a:solidFill>
                <a:effectLst/>
                <a:latin typeface="+mj-lt"/>
              </a:rPr>
              <a:t>, a state of equilibrium</a:t>
            </a:r>
          </a:p>
          <a:p>
            <a:pPr marL="285750" indent="-285750" algn="l">
              <a:buClr>
                <a:schemeClr val="tx1"/>
              </a:buClr>
              <a:buFont typeface="Arial" panose="020B0604020202020204" pitchFamily="34" charset="0"/>
              <a:buChar char="•"/>
            </a:pPr>
            <a:r>
              <a:rPr lang="en-US" sz="2000" i="0" dirty="0">
                <a:solidFill>
                  <a:schemeClr val="tx2"/>
                </a:solidFill>
                <a:effectLst/>
                <a:latin typeface="+mj-lt"/>
              </a:rPr>
              <a:t>Crucial for lift-off, altitude maintenance, and </a:t>
            </a:r>
            <a:r>
              <a:rPr lang="en-US" sz="2000" b="1" i="0" dirty="0">
                <a:solidFill>
                  <a:schemeClr val="tx2"/>
                </a:solidFill>
                <a:effectLst/>
                <a:latin typeface="+mj-lt"/>
              </a:rPr>
              <a:t>stability</a:t>
            </a:r>
            <a:r>
              <a:rPr lang="en-US" sz="2000" i="0" dirty="0">
                <a:solidFill>
                  <a:schemeClr val="tx2"/>
                </a:solidFill>
                <a:effectLst/>
                <a:latin typeface="+mj-lt"/>
              </a:rPr>
              <a:t>.</a:t>
            </a:r>
          </a:p>
          <a:p>
            <a:pPr marL="285750" indent="-285750" algn="l">
              <a:buClr>
                <a:schemeClr val="tx1"/>
              </a:buClr>
              <a:buFont typeface="Arial" panose="020B0604020202020204" pitchFamily="34" charset="0"/>
              <a:buChar char="•"/>
            </a:pPr>
            <a:r>
              <a:rPr lang="en-US" sz="2000" i="0" dirty="0">
                <a:solidFill>
                  <a:schemeClr val="tx2"/>
                </a:solidFill>
                <a:effectLst/>
                <a:latin typeface="+mj-lt"/>
              </a:rPr>
              <a:t>Defines the quadcopter's ability to achieve and sustain vertical motion.</a:t>
            </a:r>
          </a:p>
          <a:p>
            <a:pPr marL="285750" indent="-285750" algn="l">
              <a:buClr>
                <a:schemeClr val="tx1"/>
              </a:buClr>
              <a:buFont typeface="Arial" panose="020B0604020202020204" pitchFamily="34" charset="0"/>
              <a:buChar char="•"/>
            </a:pPr>
            <a:r>
              <a:rPr lang="en-US" sz="2000" dirty="0">
                <a:solidFill>
                  <a:schemeClr val="tx2"/>
                </a:solidFill>
                <a:latin typeface="+mj-lt"/>
              </a:rPr>
              <a:t>Implementation of </a:t>
            </a:r>
            <a:r>
              <a:rPr lang="en-US" sz="2000" b="1" i="0" dirty="0">
                <a:solidFill>
                  <a:schemeClr val="tx2"/>
                </a:solidFill>
                <a:effectLst/>
                <a:latin typeface="+mj-lt"/>
              </a:rPr>
              <a:t>State-space representation </a:t>
            </a:r>
            <a:r>
              <a:rPr lang="en-US" sz="2000" i="0" dirty="0">
                <a:solidFill>
                  <a:schemeClr val="tx2"/>
                </a:solidFill>
                <a:effectLst/>
                <a:latin typeface="+mj-lt"/>
              </a:rPr>
              <a:t>becomes more manageable when focusing solely on vertical dynamics.</a:t>
            </a:r>
          </a:p>
          <a:p>
            <a:pPr marL="285750" indent="-285750" algn="l">
              <a:buClr>
                <a:schemeClr val="tx1"/>
              </a:buClr>
              <a:buFont typeface="Arial" panose="020B0604020202020204" pitchFamily="34" charset="0"/>
              <a:buChar char="•"/>
            </a:pPr>
            <a:r>
              <a:rPr lang="en-US" sz="2000" dirty="0">
                <a:solidFill>
                  <a:schemeClr val="tx2"/>
                </a:solidFill>
                <a:latin typeface="+mj-lt"/>
              </a:rPr>
              <a:t>A</a:t>
            </a:r>
            <a:r>
              <a:rPr lang="en-US" sz="2000" i="0" dirty="0">
                <a:solidFill>
                  <a:schemeClr val="tx2"/>
                </a:solidFill>
                <a:effectLst/>
                <a:latin typeface="+mj-lt"/>
              </a:rPr>
              <a:t>pproach of Isolation of Z axis allows for a deeper understanding of the quadcopter's </a:t>
            </a:r>
            <a:r>
              <a:rPr lang="en-US" sz="2000" b="1" i="0" dirty="0">
                <a:solidFill>
                  <a:schemeClr val="tx2"/>
                </a:solidFill>
                <a:effectLst/>
                <a:latin typeface="+mj-lt"/>
              </a:rPr>
              <a:t>fundamental dynamics</a:t>
            </a:r>
            <a:r>
              <a:rPr lang="en-US" sz="2000" i="0" dirty="0">
                <a:solidFill>
                  <a:schemeClr val="tx2"/>
                </a:solidFill>
                <a:effectLst/>
                <a:latin typeface="+mj-lt"/>
              </a:rPr>
              <a:t>.</a:t>
            </a:r>
          </a:p>
          <a:p>
            <a:pPr algn="l">
              <a:buClr>
                <a:schemeClr val="tx1"/>
              </a:buClr>
            </a:pPr>
            <a:endParaRPr lang="en-US" sz="2000" i="0" dirty="0">
              <a:solidFill>
                <a:schemeClr val="tx2"/>
              </a:solidFill>
              <a:effectLst/>
              <a:latin typeface="+mj-lt"/>
            </a:endParaRPr>
          </a:p>
          <a:p>
            <a:pPr algn="l">
              <a:buClr>
                <a:schemeClr val="tx1"/>
              </a:buClr>
            </a:pPr>
            <a:r>
              <a:rPr lang="en-US" sz="2000" b="1" dirty="0">
                <a:solidFill>
                  <a:schemeClr val="tx2"/>
                </a:solidFill>
                <a:latin typeface="+mj-lt"/>
              </a:rPr>
              <a:t>Application</a:t>
            </a:r>
            <a:endParaRPr lang="en-US" sz="2000" b="1" i="0" dirty="0">
              <a:solidFill>
                <a:schemeClr val="tx2"/>
              </a:solidFill>
              <a:effectLst/>
              <a:latin typeface="+mj-lt"/>
            </a:endParaRPr>
          </a:p>
          <a:p>
            <a:pPr marL="285750" indent="-285750">
              <a:buClr>
                <a:schemeClr val="tx1"/>
              </a:buClr>
              <a:buSzPct val="109000"/>
              <a:buFont typeface="Arial" panose="020B0604020202020204" pitchFamily="34" charset="0"/>
              <a:buChar char="•"/>
            </a:pPr>
            <a:r>
              <a:rPr lang="en-US" sz="2000" i="0" dirty="0">
                <a:solidFill>
                  <a:schemeClr val="tx2"/>
                </a:solidFill>
                <a:effectLst/>
                <a:latin typeface="+mj-lt"/>
              </a:rPr>
              <a:t>Vertical control is crucial for aerial vehicles, especially in applications like </a:t>
            </a:r>
            <a:r>
              <a:rPr lang="en-US" sz="2000" b="1" i="0" dirty="0">
                <a:solidFill>
                  <a:schemeClr val="tx2"/>
                </a:solidFill>
                <a:effectLst/>
                <a:latin typeface="+mj-lt"/>
              </a:rPr>
              <a:t>surveying</a:t>
            </a:r>
            <a:r>
              <a:rPr lang="en-US" sz="2000" i="0" dirty="0">
                <a:solidFill>
                  <a:schemeClr val="tx2"/>
                </a:solidFill>
                <a:effectLst/>
                <a:latin typeface="+mj-lt"/>
              </a:rPr>
              <a:t> and </a:t>
            </a:r>
            <a:r>
              <a:rPr lang="en-US" sz="2000" b="1" i="0" dirty="0">
                <a:solidFill>
                  <a:schemeClr val="tx2"/>
                </a:solidFill>
                <a:effectLst/>
                <a:latin typeface="+mj-lt"/>
              </a:rPr>
              <a:t>aerial photography</a:t>
            </a:r>
            <a:r>
              <a:rPr lang="en-US" sz="2000" i="0" dirty="0">
                <a:solidFill>
                  <a:schemeClr val="tx2"/>
                </a:solidFill>
                <a:effectLst/>
                <a:latin typeface="+mj-lt"/>
              </a:rPr>
              <a:t>.</a:t>
            </a:r>
            <a:endParaRPr lang="en-US" sz="2000" dirty="0">
              <a:solidFill>
                <a:schemeClr val="tx2"/>
              </a:solidFill>
              <a:latin typeface="+mj-lt"/>
            </a:endParaRPr>
          </a:p>
        </p:txBody>
      </p:sp>
      <p:sp>
        <p:nvSpPr>
          <p:cNvPr id="2" name="Google Shape;67;p14">
            <a:extLst>
              <a:ext uri="{FF2B5EF4-FFF2-40B4-BE49-F238E27FC236}">
                <a16:creationId xmlns:a16="http://schemas.microsoft.com/office/drawing/2014/main" id="{DD157B44-D4DC-A923-6AAD-B22D51443DBA}"/>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5" name="Picture 4">
            <a:extLst>
              <a:ext uri="{FF2B5EF4-FFF2-40B4-BE49-F238E27FC236}">
                <a16:creationId xmlns:a16="http://schemas.microsoft.com/office/drawing/2014/main" id="{F827EEAE-E1D2-7765-15B7-081AB86ADFE4}"/>
              </a:ext>
            </a:extLst>
          </p:cNvPr>
          <p:cNvPicPr>
            <a:picLocks noChangeAspect="1"/>
          </p:cNvPicPr>
          <p:nvPr/>
        </p:nvPicPr>
        <p:blipFill rotWithShape="1">
          <a:blip r:embed="rId3"/>
          <a:srcRect l="1841"/>
          <a:stretch/>
        </p:blipFill>
        <p:spPr>
          <a:xfrm>
            <a:off x="3418008" y="879313"/>
            <a:ext cx="2600458" cy="2054416"/>
          </a:xfrm>
          <a:prstGeom prst="rect">
            <a:avLst/>
          </a:prstGeom>
        </p:spPr>
      </p:pic>
      <p:sp>
        <p:nvSpPr>
          <p:cNvPr id="218" name="Google Shape;218;p26"/>
          <p:cNvSpPr txBox="1"/>
          <p:nvPr/>
        </p:nvSpPr>
        <p:spPr>
          <a:xfrm>
            <a:off x="2627850" y="4795310"/>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chemeClr val="accent2"/>
                </a:solidFill>
              </a:rPr>
              <a:t>Controller Design for Self-Stabilizing Lab Cart</a:t>
            </a:r>
            <a:endParaRPr sz="700" dirty="0">
              <a:solidFill>
                <a:schemeClr val="accent2"/>
              </a:solidFill>
            </a:endParaRPr>
          </a:p>
          <a:p>
            <a:pPr marL="0" lvl="0" indent="0" algn="ctr" rtl="0">
              <a:spcBef>
                <a:spcPts val="0"/>
              </a:spcBef>
              <a:spcAft>
                <a:spcPts val="0"/>
              </a:spcAft>
              <a:buNone/>
            </a:pPr>
            <a:r>
              <a:rPr lang="en" sz="700" dirty="0">
                <a:solidFill>
                  <a:schemeClr val="accent2"/>
                </a:solidFill>
              </a:rPr>
              <a:t>MAE 506 Advanced System Modeling, Dynamics, and Control</a:t>
            </a:r>
            <a:endParaRPr sz="700" dirty="0">
              <a:solidFill>
                <a:schemeClr val="lt2"/>
              </a:solidFill>
            </a:endParaRPr>
          </a:p>
        </p:txBody>
      </p:sp>
      <p:sp>
        <p:nvSpPr>
          <p:cNvPr id="219" name="Google Shape;219;p26"/>
          <p:cNvSpPr txBox="1"/>
          <p:nvPr/>
        </p:nvSpPr>
        <p:spPr>
          <a:xfrm>
            <a:off x="3661600" y="212475"/>
            <a:ext cx="2371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b="1">
                <a:solidFill>
                  <a:schemeClr val="lt1"/>
                </a:solidFill>
              </a:rPr>
              <a:t>eig_des2 = [ -0.9999,-1, -1.00001,-10]</a:t>
            </a:r>
            <a:endParaRPr sz="700" b="1">
              <a:solidFill>
                <a:schemeClr val="lt1"/>
              </a:solidFill>
            </a:endParaRPr>
          </a:p>
          <a:p>
            <a:pPr marL="0" lvl="0" indent="0" algn="r" rtl="0">
              <a:spcBef>
                <a:spcPts val="0"/>
              </a:spcBef>
              <a:spcAft>
                <a:spcPts val="0"/>
              </a:spcAft>
              <a:buNone/>
            </a:pPr>
            <a:r>
              <a:rPr lang="en" sz="700" b="1">
                <a:solidFill>
                  <a:schemeClr val="lt1"/>
                </a:solidFill>
              </a:rPr>
              <a:t>K = 1.0e+04 * [ -0.0250   -0.0774   -3.5397   -3.1696]</a:t>
            </a:r>
            <a:endParaRPr sz="700" b="1">
              <a:solidFill>
                <a:schemeClr val="lt1"/>
              </a:solidFill>
            </a:endParaRPr>
          </a:p>
        </p:txBody>
      </p:sp>
      <p:sp>
        <p:nvSpPr>
          <p:cNvPr id="221" name="Google Shape;221;p26"/>
          <p:cNvSpPr txBox="1"/>
          <p:nvPr/>
        </p:nvSpPr>
        <p:spPr>
          <a:xfrm>
            <a:off x="6677650" y="212475"/>
            <a:ext cx="2371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b="1">
                <a:solidFill>
                  <a:schemeClr val="lt1"/>
                </a:solidFill>
              </a:rPr>
              <a:t>eig_des2 = [ -0.19999, -2, -2.00001, -20]</a:t>
            </a:r>
            <a:endParaRPr sz="700" b="1">
              <a:solidFill>
                <a:schemeClr val="lt1"/>
              </a:solidFill>
            </a:endParaRPr>
          </a:p>
          <a:p>
            <a:pPr marL="0" lvl="0" indent="0" algn="r" rtl="0">
              <a:spcBef>
                <a:spcPts val="0"/>
              </a:spcBef>
              <a:spcAft>
                <a:spcPts val="0"/>
              </a:spcAft>
              <a:buNone/>
            </a:pPr>
            <a:r>
              <a:rPr lang="en" sz="700" b="1">
                <a:solidFill>
                  <a:schemeClr val="lt1"/>
                </a:solidFill>
              </a:rPr>
              <a:t>K = 1.0e+04 * [-0.0399   -0.2415   -8.4342   -8.5804]</a:t>
            </a:r>
            <a:endParaRPr sz="700" b="1">
              <a:solidFill>
                <a:schemeClr val="lt1"/>
              </a:solidFill>
            </a:endParaRPr>
          </a:p>
        </p:txBody>
      </p:sp>
      <p:sp>
        <p:nvSpPr>
          <p:cNvPr id="222" name="Google Shape;222;p26"/>
          <p:cNvSpPr txBox="1"/>
          <p:nvPr/>
        </p:nvSpPr>
        <p:spPr>
          <a:xfrm>
            <a:off x="3310200" y="4144325"/>
            <a:ext cx="2371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b="1" dirty="0">
                <a:solidFill>
                  <a:schemeClr val="lt1"/>
                </a:solidFill>
              </a:rPr>
              <a:t>eig_des3 = [ -0.39999, -4, -4.00001, -40];</a:t>
            </a:r>
            <a:endParaRPr sz="700" b="1" dirty="0">
              <a:solidFill>
                <a:schemeClr val="lt1"/>
              </a:solidFill>
            </a:endParaRPr>
          </a:p>
          <a:p>
            <a:pPr marL="0" lvl="0" indent="0" algn="r" rtl="0">
              <a:spcBef>
                <a:spcPts val="0"/>
              </a:spcBef>
              <a:spcAft>
                <a:spcPts val="0"/>
              </a:spcAft>
              <a:buNone/>
            </a:pPr>
            <a:r>
              <a:rPr lang="en" sz="700" b="1" dirty="0">
                <a:solidFill>
                  <a:schemeClr val="lt1"/>
                </a:solidFill>
              </a:rPr>
              <a:t>K = 1.0e+05 *[ -0.0639   -0.1932   -4.6291   -5.6977]</a:t>
            </a:r>
            <a:endParaRPr sz="700" b="1" dirty="0">
              <a:solidFill>
                <a:schemeClr val="lt1"/>
              </a:solidFill>
            </a:endParaRPr>
          </a:p>
        </p:txBody>
      </p:sp>
      <p:sp>
        <p:nvSpPr>
          <p:cNvPr id="224" name="Google Shape;224;p26"/>
          <p:cNvSpPr txBox="1"/>
          <p:nvPr/>
        </p:nvSpPr>
        <p:spPr>
          <a:xfrm>
            <a:off x="6601800" y="3987250"/>
            <a:ext cx="2371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b="1">
                <a:solidFill>
                  <a:schemeClr val="lt1"/>
                </a:solidFill>
              </a:rPr>
              <a:t>eig_des4 = [ -10,-9.9999, -10.00011,-100]</a:t>
            </a:r>
            <a:endParaRPr sz="700" b="1">
              <a:solidFill>
                <a:schemeClr val="lt1"/>
              </a:solidFill>
            </a:endParaRPr>
          </a:p>
          <a:p>
            <a:pPr marL="0" lvl="0" indent="0" algn="r" rtl="0">
              <a:spcBef>
                <a:spcPts val="0"/>
              </a:spcBef>
              <a:spcAft>
                <a:spcPts val="0"/>
              </a:spcAft>
              <a:buNone/>
            </a:pPr>
            <a:r>
              <a:rPr lang="en" sz="700" b="1">
                <a:solidFill>
                  <a:schemeClr val="lt1"/>
                </a:solidFill>
              </a:rPr>
              <a:t>K = 1.0e+07 *[ -0.2347   -0.0742   -6.7091   -2.0503]</a:t>
            </a:r>
            <a:endParaRPr sz="700" b="1">
              <a:solidFill>
                <a:schemeClr val="lt1"/>
              </a:solidFill>
            </a:endParaRPr>
          </a:p>
        </p:txBody>
      </p:sp>
      <p:sp>
        <p:nvSpPr>
          <p:cNvPr id="225" name="Google Shape;225;p26"/>
          <p:cNvSpPr txBox="1"/>
          <p:nvPr/>
        </p:nvSpPr>
        <p:spPr>
          <a:xfrm>
            <a:off x="222729" y="2294905"/>
            <a:ext cx="2800200" cy="104641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solidFill>
                  <a:schemeClr val="dk1"/>
                </a:solidFill>
              </a:rPr>
              <a:t>As K ↑ =&gt; Settling time ↓</a:t>
            </a:r>
            <a:endParaRPr b="1" dirty="0">
              <a:solidFill>
                <a:schemeClr val="dk1"/>
              </a:solidFill>
            </a:endParaRPr>
          </a:p>
          <a:p>
            <a:pPr marL="0" lvl="0" indent="0" algn="ctr" rtl="0">
              <a:spcBef>
                <a:spcPts val="0"/>
              </a:spcBef>
              <a:spcAft>
                <a:spcPts val="0"/>
              </a:spcAft>
              <a:buNone/>
            </a:pPr>
            <a:endParaRPr b="1" dirty="0">
              <a:solidFill>
                <a:schemeClr val="dk1"/>
              </a:solidFill>
            </a:endParaRPr>
          </a:p>
          <a:p>
            <a:pPr marL="0" lvl="0" indent="0" algn="ctr" rtl="0">
              <a:spcBef>
                <a:spcPts val="0"/>
              </a:spcBef>
              <a:spcAft>
                <a:spcPts val="0"/>
              </a:spcAft>
              <a:buNone/>
            </a:pPr>
            <a:r>
              <a:rPr lang="en" b="1" dirty="0">
                <a:solidFill>
                  <a:schemeClr val="dk1"/>
                </a:solidFill>
              </a:rPr>
              <a:t>As K ↑ =&gt; Overshoot  ↑</a:t>
            </a:r>
            <a:endParaRPr b="1" dirty="0">
              <a:solidFill>
                <a:schemeClr val="dk1"/>
              </a:solidFill>
            </a:endParaRPr>
          </a:p>
          <a:p>
            <a:pPr marL="0" lvl="0" indent="0" algn="l" rtl="0">
              <a:spcBef>
                <a:spcPts val="0"/>
              </a:spcBef>
              <a:spcAft>
                <a:spcPts val="0"/>
              </a:spcAft>
              <a:buNone/>
            </a:pPr>
            <a:endParaRPr b="1" dirty="0">
              <a:solidFill>
                <a:schemeClr val="dk1"/>
              </a:solidFill>
            </a:endParaRPr>
          </a:p>
        </p:txBody>
      </p:sp>
      <p:sp>
        <p:nvSpPr>
          <p:cNvPr id="226" name="Google Shape;226;p26"/>
          <p:cNvSpPr txBox="1"/>
          <p:nvPr/>
        </p:nvSpPr>
        <p:spPr>
          <a:xfrm>
            <a:off x="5266047" y="2432807"/>
            <a:ext cx="691094" cy="384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b="1" dirty="0">
                <a:solidFill>
                  <a:schemeClr val="bg1"/>
                </a:solidFill>
              </a:rPr>
              <a:t> K = 1</a:t>
            </a:r>
            <a:endParaRPr sz="1300" b="1" dirty="0">
              <a:solidFill>
                <a:schemeClr val="bg1"/>
              </a:solidFill>
            </a:endParaRPr>
          </a:p>
        </p:txBody>
      </p:sp>
      <p:sp>
        <p:nvSpPr>
          <p:cNvPr id="227" name="Google Shape;227;p26"/>
          <p:cNvSpPr txBox="1"/>
          <p:nvPr/>
        </p:nvSpPr>
        <p:spPr>
          <a:xfrm>
            <a:off x="2326704" y="3794800"/>
            <a:ext cx="1037400" cy="384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b="1" dirty="0">
                <a:solidFill>
                  <a:schemeClr val="dk1"/>
                </a:solidFill>
              </a:rPr>
              <a:t>Lower K</a:t>
            </a:r>
            <a:endParaRPr sz="1300" b="1" dirty="0">
              <a:solidFill>
                <a:schemeClr val="dk1"/>
              </a:solidFill>
            </a:endParaRPr>
          </a:p>
        </p:txBody>
      </p:sp>
      <p:pic>
        <p:nvPicPr>
          <p:cNvPr id="3" name="Picture 2">
            <a:extLst>
              <a:ext uri="{FF2B5EF4-FFF2-40B4-BE49-F238E27FC236}">
                <a16:creationId xmlns:a16="http://schemas.microsoft.com/office/drawing/2014/main" id="{C7738596-307C-ECF4-5582-8D9F340B1010}"/>
              </a:ext>
            </a:extLst>
          </p:cNvPr>
          <p:cNvPicPr>
            <a:picLocks noChangeAspect="1"/>
          </p:cNvPicPr>
          <p:nvPr/>
        </p:nvPicPr>
        <p:blipFill>
          <a:blip r:embed="rId4"/>
          <a:stretch>
            <a:fillRect/>
          </a:stretch>
        </p:blipFill>
        <p:spPr>
          <a:xfrm>
            <a:off x="6238893" y="869248"/>
            <a:ext cx="2591048" cy="2074546"/>
          </a:xfrm>
          <a:prstGeom prst="rect">
            <a:avLst/>
          </a:prstGeom>
        </p:spPr>
      </p:pic>
      <p:pic>
        <p:nvPicPr>
          <p:cNvPr id="7" name="Picture 6">
            <a:extLst>
              <a:ext uri="{FF2B5EF4-FFF2-40B4-BE49-F238E27FC236}">
                <a16:creationId xmlns:a16="http://schemas.microsoft.com/office/drawing/2014/main" id="{1D29913B-5153-EAEC-1481-8AD72788204D}"/>
              </a:ext>
            </a:extLst>
          </p:cNvPr>
          <p:cNvPicPr>
            <a:picLocks noChangeAspect="1"/>
          </p:cNvPicPr>
          <p:nvPr/>
        </p:nvPicPr>
        <p:blipFill>
          <a:blip r:embed="rId5"/>
          <a:stretch>
            <a:fillRect/>
          </a:stretch>
        </p:blipFill>
        <p:spPr>
          <a:xfrm>
            <a:off x="3418007" y="2959349"/>
            <a:ext cx="2600457" cy="1902384"/>
          </a:xfrm>
          <a:prstGeom prst="rect">
            <a:avLst/>
          </a:prstGeom>
        </p:spPr>
      </p:pic>
      <p:pic>
        <p:nvPicPr>
          <p:cNvPr id="9" name="Picture 8">
            <a:extLst>
              <a:ext uri="{FF2B5EF4-FFF2-40B4-BE49-F238E27FC236}">
                <a16:creationId xmlns:a16="http://schemas.microsoft.com/office/drawing/2014/main" id="{BEB3ABF6-909F-A003-AF84-260E02913C28}"/>
              </a:ext>
            </a:extLst>
          </p:cNvPr>
          <p:cNvPicPr>
            <a:picLocks noChangeAspect="1"/>
          </p:cNvPicPr>
          <p:nvPr/>
        </p:nvPicPr>
        <p:blipFill>
          <a:blip r:embed="rId6"/>
          <a:stretch>
            <a:fillRect/>
          </a:stretch>
        </p:blipFill>
        <p:spPr>
          <a:xfrm>
            <a:off x="6238893" y="2959916"/>
            <a:ext cx="2600457" cy="1971109"/>
          </a:xfrm>
          <a:prstGeom prst="rect">
            <a:avLst/>
          </a:prstGeom>
        </p:spPr>
      </p:pic>
      <p:sp>
        <p:nvSpPr>
          <p:cNvPr id="10" name="Google Shape;196;p24">
            <a:extLst>
              <a:ext uri="{FF2B5EF4-FFF2-40B4-BE49-F238E27FC236}">
                <a16:creationId xmlns:a16="http://schemas.microsoft.com/office/drawing/2014/main" id="{42527E83-ECA5-5B01-B0DA-FE6023FD1935}"/>
              </a:ext>
            </a:extLst>
          </p:cNvPr>
          <p:cNvSpPr txBox="1">
            <a:spLocks noGrp="1"/>
          </p:cNvSpPr>
          <p:nvPr>
            <p:ph type="title"/>
          </p:nvPr>
        </p:nvSpPr>
        <p:spPr>
          <a:xfrm>
            <a:off x="1025658" y="312625"/>
            <a:ext cx="676174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b="1" i="1" dirty="0">
                <a:solidFill>
                  <a:schemeClr val="accent2"/>
                </a:solidFill>
              </a:rPr>
              <a:t>Closed Loop Response with PID Controller</a:t>
            </a:r>
            <a:endParaRPr sz="2500" b="1" i="1" dirty="0">
              <a:solidFill>
                <a:schemeClr val="accent2"/>
              </a:solidFill>
            </a:endParaRPr>
          </a:p>
        </p:txBody>
      </p:sp>
      <p:sp>
        <p:nvSpPr>
          <p:cNvPr id="2" name="Google Shape;226;p26">
            <a:extLst>
              <a:ext uri="{FF2B5EF4-FFF2-40B4-BE49-F238E27FC236}">
                <a16:creationId xmlns:a16="http://schemas.microsoft.com/office/drawing/2014/main" id="{BE17C998-3BEF-6857-AA7B-7379D6C290CF}"/>
              </a:ext>
            </a:extLst>
          </p:cNvPr>
          <p:cNvSpPr txBox="1"/>
          <p:nvPr/>
        </p:nvSpPr>
        <p:spPr>
          <a:xfrm>
            <a:off x="2425200" y="1765821"/>
            <a:ext cx="1037400" cy="384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b="1" dirty="0">
                <a:solidFill>
                  <a:schemeClr val="dk1"/>
                </a:solidFill>
              </a:rPr>
              <a:t>Higher K</a:t>
            </a:r>
            <a:endParaRPr sz="1300" b="1" dirty="0">
              <a:solidFill>
                <a:schemeClr val="dk1"/>
              </a:solidFill>
            </a:endParaRPr>
          </a:p>
        </p:txBody>
      </p:sp>
      <p:sp>
        <p:nvSpPr>
          <p:cNvPr id="4" name="Google Shape;226;p26">
            <a:extLst>
              <a:ext uri="{FF2B5EF4-FFF2-40B4-BE49-F238E27FC236}">
                <a16:creationId xmlns:a16="http://schemas.microsoft.com/office/drawing/2014/main" id="{1775903A-C2AB-B700-90E1-ABAAC49648D6}"/>
              </a:ext>
            </a:extLst>
          </p:cNvPr>
          <p:cNvSpPr txBox="1"/>
          <p:nvPr/>
        </p:nvSpPr>
        <p:spPr>
          <a:xfrm>
            <a:off x="7751717" y="4393650"/>
            <a:ext cx="1078224" cy="38469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b="1" dirty="0">
                <a:solidFill>
                  <a:schemeClr val="bg1"/>
                </a:solidFill>
              </a:rPr>
              <a:t> K = 0.001</a:t>
            </a:r>
            <a:endParaRPr sz="1300" b="1" dirty="0">
              <a:solidFill>
                <a:schemeClr val="bg1"/>
              </a:solidFill>
            </a:endParaRPr>
          </a:p>
        </p:txBody>
      </p:sp>
      <p:sp>
        <p:nvSpPr>
          <p:cNvPr id="6" name="Google Shape;226;p26">
            <a:extLst>
              <a:ext uri="{FF2B5EF4-FFF2-40B4-BE49-F238E27FC236}">
                <a16:creationId xmlns:a16="http://schemas.microsoft.com/office/drawing/2014/main" id="{86DF6093-4D4A-CE27-437B-5A02BFCD3C59}"/>
              </a:ext>
            </a:extLst>
          </p:cNvPr>
          <p:cNvSpPr txBox="1"/>
          <p:nvPr/>
        </p:nvSpPr>
        <p:spPr>
          <a:xfrm>
            <a:off x="5007822" y="4377800"/>
            <a:ext cx="949319" cy="38469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b="1" dirty="0">
                <a:solidFill>
                  <a:schemeClr val="bg1"/>
                </a:solidFill>
              </a:rPr>
              <a:t> K = 0.05</a:t>
            </a:r>
            <a:endParaRPr sz="1300" b="1" dirty="0">
              <a:solidFill>
                <a:schemeClr val="bg1"/>
              </a:solidFill>
            </a:endParaRPr>
          </a:p>
        </p:txBody>
      </p:sp>
      <p:sp>
        <p:nvSpPr>
          <p:cNvPr id="8" name="Google Shape;226;p26">
            <a:extLst>
              <a:ext uri="{FF2B5EF4-FFF2-40B4-BE49-F238E27FC236}">
                <a16:creationId xmlns:a16="http://schemas.microsoft.com/office/drawing/2014/main" id="{C7341673-D095-A268-FE69-004B68B0CD26}"/>
              </a:ext>
            </a:extLst>
          </p:cNvPr>
          <p:cNvSpPr txBox="1"/>
          <p:nvPr/>
        </p:nvSpPr>
        <p:spPr>
          <a:xfrm>
            <a:off x="7787400" y="2455627"/>
            <a:ext cx="998291" cy="38469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b="1" dirty="0">
                <a:solidFill>
                  <a:schemeClr val="bg1"/>
                </a:solidFill>
              </a:rPr>
              <a:t> K = 2.5</a:t>
            </a:r>
            <a:endParaRPr sz="1300" b="1" dirty="0">
              <a:solidFill>
                <a:schemeClr val="bg1"/>
              </a:solidFill>
            </a:endParaRPr>
          </a:p>
        </p:txBody>
      </p:sp>
      <p:sp>
        <p:nvSpPr>
          <p:cNvPr id="11" name="Google Shape;67;p14">
            <a:extLst>
              <a:ext uri="{FF2B5EF4-FFF2-40B4-BE49-F238E27FC236}">
                <a16:creationId xmlns:a16="http://schemas.microsoft.com/office/drawing/2014/main" id="{4F62057C-8BD7-4E97-383C-7838C06A4D96}"/>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Performance Characteristics</a:t>
            </a:r>
            <a:endParaRPr b="1"/>
          </a:p>
        </p:txBody>
      </p:sp>
      <p:sp>
        <p:nvSpPr>
          <p:cNvPr id="245" name="Google Shape;245;p28"/>
          <p:cNvSpPr txBox="1">
            <a:spLocks noGrp="1"/>
          </p:cNvSpPr>
          <p:nvPr>
            <p:ph type="body" idx="1"/>
          </p:nvPr>
        </p:nvSpPr>
        <p:spPr>
          <a:xfrm>
            <a:off x="311700" y="1124250"/>
            <a:ext cx="8520600" cy="294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Goals:</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 OS less than 10%</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Avoid overcorrection</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Settling time 3s &lt; ts &lt; 5s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Do not want to adjust gain value too quickly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Do not want heavy oscillations to persist</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In future can control rise time as well</a:t>
            </a:r>
            <a:endParaRPr dirty="0">
              <a:solidFill>
                <a:schemeClr val="dk1"/>
              </a:solidFill>
            </a:endParaRPr>
          </a:p>
        </p:txBody>
      </p:sp>
      <p:pic>
        <p:nvPicPr>
          <p:cNvPr id="3" name="Picture 2">
            <a:extLst>
              <a:ext uri="{FF2B5EF4-FFF2-40B4-BE49-F238E27FC236}">
                <a16:creationId xmlns:a16="http://schemas.microsoft.com/office/drawing/2014/main" id="{949EB944-ACCB-F528-FA1A-9C97BE66DF4D}"/>
              </a:ext>
            </a:extLst>
          </p:cNvPr>
          <p:cNvPicPr>
            <a:picLocks noChangeAspect="1"/>
          </p:cNvPicPr>
          <p:nvPr/>
        </p:nvPicPr>
        <p:blipFill>
          <a:blip r:embed="rId3"/>
          <a:stretch>
            <a:fillRect/>
          </a:stretch>
        </p:blipFill>
        <p:spPr>
          <a:xfrm>
            <a:off x="5822091" y="1784472"/>
            <a:ext cx="2525091" cy="1437359"/>
          </a:xfrm>
          <a:prstGeom prst="rect">
            <a:avLst/>
          </a:prstGeom>
        </p:spPr>
      </p:pic>
      <p:sp>
        <p:nvSpPr>
          <p:cNvPr id="4" name="Google Shape;218;p26">
            <a:extLst>
              <a:ext uri="{FF2B5EF4-FFF2-40B4-BE49-F238E27FC236}">
                <a16:creationId xmlns:a16="http://schemas.microsoft.com/office/drawing/2014/main" id="{1FCCACBE-2778-88DE-4261-13CFF1A57BCC}"/>
              </a:ext>
            </a:extLst>
          </p:cNvPr>
          <p:cNvSpPr txBox="1"/>
          <p:nvPr/>
        </p:nvSpPr>
        <p:spPr>
          <a:xfrm>
            <a:off x="2627850" y="4795310"/>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chemeClr val="accent2"/>
                </a:solidFill>
              </a:rPr>
              <a:t>Controller Design for Self-Stabilizing Lab Cart</a:t>
            </a:r>
            <a:endParaRPr sz="700" dirty="0">
              <a:solidFill>
                <a:schemeClr val="accent2"/>
              </a:solidFill>
            </a:endParaRPr>
          </a:p>
          <a:p>
            <a:pPr marL="0" lvl="0" indent="0" algn="ctr" rtl="0">
              <a:spcBef>
                <a:spcPts val="0"/>
              </a:spcBef>
              <a:spcAft>
                <a:spcPts val="0"/>
              </a:spcAft>
              <a:buNone/>
            </a:pPr>
            <a:r>
              <a:rPr lang="en" sz="700" dirty="0">
                <a:solidFill>
                  <a:schemeClr val="accent2"/>
                </a:solidFill>
              </a:rPr>
              <a:t>MAE 506 Advanced System Modeling, Dynamics, and Control</a:t>
            </a:r>
            <a:endParaRPr sz="700" dirty="0">
              <a:solidFill>
                <a:schemeClr val="lt2"/>
              </a:solidFill>
            </a:endParaRPr>
          </a:p>
        </p:txBody>
      </p:sp>
      <p:sp>
        <p:nvSpPr>
          <p:cNvPr id="2" name="Google Shape;67;p14">
            <a:extLst>
              <a:ext uri="{FF2B5EF4-FFF2-40B4-BE49-F238E27FC236}">
                <a16:creationId xmlns:a16="http://schemas.microsoft.com/office/drawing/2014/main" id="{DF1CA9A7-D4F9-B488-FD1E-D01B8C77D37E}"/>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31"/>
          <p:cNvSpPr txBox="1"/>
          <p:nvPr/>
        </p:nvSpPr>
        <p:spPr>
          <a:xfrm>
            <a:off x="387900" y="228575"/>
            <a:ext cx="8520600" cy="6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FFFFF"/>
                </a:solidFill>
              </a:rPr>
              <a:t>Matlab Simulink Model </a:t>
            </a:r>
            <a:endParaRPr sz="2500" b="1" dirty="0">
              <a:solidFill>
                <a:srgbClr val="FFFFFF"/>
              </a:solidFill>
            </a:endParaRPr>
          </a:p>
        </p:txBody>
      </p:sp>
      <p:pic>
        <p:nvPicPr>
          <p:cNvPr id="3" name="Picture 2">
            <a:extLst>
              <a:ext uri="{FF2B5EF4-FFF2-40B4-BE49-F238E27FC236}">
                <a16:creationId xmlns:a16="http://schemas.microsoft.com/office/drawing/2014/main" id="{59F9AEDC-6EBD-C79F-6B5E-AE36320BB459}"/>
              </a:ext>
            </a:extLst>
          </p:cNvPr>
          <p:cNvPicPr>
            <a:picLocks noChangeAspect="1"/>
          </p:cNvPicPr>
          <p:nvPr/>
        </p:nvPicPr>
        <p:blipFill>
          <a:blip r:embed="rId3"/>
          <a:stretch>
            <a:fillRect/>
          </a:stretch>
        </p:blipFill>
        <p:spPr>
          <a:xfrm>
            <a:off x="277758" y="1173181"/>
            <a:ext cx="8588484" cy="3741744"/>
          </a:xfrm>
          <a:prstGeom prst="rect">
            <a:avLst/>
          </a:prstGeom>
        </p:spPr>
      </p:pic>
      <p:sp>
        <p:nvSpPr>
          <p:cNvPr id="2" name="Google Shape;67;p14">
            <a:extLst>
              <a:ext uri="{FF2B5EF4-FFF2-40B4-BE49-F238E27FC236}">
                <a16:creationId xmlns:a16="http://schemas.microsoft.com/office/drawing/2014/main" id="{3ABE6763-EB81-B81E-731F-4F07775FF8E6}"/>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0" y="1999050"/>
            <a:ext cx="460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120" b="1"/>
              <a:t>Agenda</a:t>
            </a:r>
            <a:endParaRPr sz="3120" b="1"/>
          </a:p>
        </p:txBody>
      </p:sp>
      <p:sp>
        <p:nvSpPr>
          <p:cNvPr id="65" name="Google Shape;65;p14"/>
          <p:cNvSpPr txBox="1"/>
          <p:nvPr/>
        </p:nvSpPr>
        <p:spPr>
          <a:xfrm>
            <a:off x="2627850" y="4734350"/>
            <a:ext cx="388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2"/>
                </a:solidFill>
              </a:rPr>
              <a:t>Controller Design for Self-Stabilizing Lab Cart</a:t>
            </a:r>
            <a:endParaRPr sz="700">
              <a:solidFill>
                <a:schemeClr val="accent2"/>
              </a:solidFill>
            </a:endParaRPr>
          </a:p>
          <a:p>
            <a:pPr marL="0" lvl="0" indent="0" algn="ctr" rtl="0">
              <a:spcBef>
                <a:spcPts val="0"/>
              </a:spcBef>
              <a:spcAft>
                <a:spcPts val="0"/>
              </a:spcAft>
              <a:buNone/>
            </a:pPr>
            <a:r>
              <a:rPr lang="en" sz="700">
                <a:solidFill>
                  <a:schemeClr val="accent2"/>
                </a:solidFill>
              </a:rPr>
              <a:t>MAE 506 Advanced System Modeling, Dynamics, and Control</a:t>
            </a:r>
            <a:endParaRPr sz="700">
              <a:solidFill>
                <a:schemeClr val="accent2"/>
              </a:solidFill>
            </a:endParaRPr>
          </a:p>
          <a:p>
            <a:pPr marL="0" lvl="0" indent="0" algn="ctr" rtl="0">
              <a:spcBef>
                <a:spcPts val="0"/>
              </a:spcBef>
              <a:spcAft>
                <a:spcPts val="0"/>
              </a:spcAft>
              <a:buNone/>
            </a:pPr>
            <a:endParaRPr sz="700">
              <a:solidFill>
                <a:schemeClr val="lt2"/>
              </a:solidFill>
            </a:endParaRPr>
          </a:p>
          <a:p>
            <a:pPr marL="0" lvl="0" indent="0" algn="ctr" rtl="0">
              <a:spcBef>
                <a:spcPts val="0"/>
              </a:spcBef>
              <a:spcAft>
                <a:spcPts val="0"/>
              </a:spcAft>
              <a:buNone/>
            </a:pPr>
            <a:endParaRPr sz="700">
              <a:solidFill>
                <a:schemeClr val="lt2"/>
              </a:solidFill>
            </a:endParaRPr>
          </a:p>
        </p:txBody>
      </p:sp>
      <p:sp>
        <p:nvSpPr>
          <p:cNvPr id="66" name="Google Shape;66;p14"/>
          <p:cNvSpPr txBox="1"/>
          <p:nvPr/>
        </p:nvSpPr>
        <p:spPr>
          <a:xfrm>
            <a:off x="4354050" y="941700"/>
            <a:ext cx="4430100" cy="3262401"/>
          </a:xfrm>
          <a:prstGeom prst="rect">
            <a:avLst/>
          </a:prstGeom>
          <a:noFill/>
          <a:ln>
            <a:noFill/>
          </a:ln>
        </p:spPr>
        <p:txBody>
          <a:bodyPr spcFirstLastPara="1" wrap="square" lIns="91425" tIns="91425" rIns="91425" bIns="91425" anchor="t" anchorCtr="0">
            <a:spAutoFit/>
          </a:bodyPr>
          <a:lstStyle/>
          <a:p>
            <a:pPr marL="457200" lvl="0" indent="-355600" algn="l" rtl="0">
              <a:lnSpc>
                <a:spcPct val="200000"/>
              </a:lnSpc>
              <a:spcBef>
                <a:spcPts val="0"/>
              </a:spcBef>
              <a:spcAft>
                <a:spcPts val="0"/>
              </a:spcAft>
              <a:buClr>
                <a:schemeClr val="dk1"/>
              </a:buClr>
              <a:buSzPts val="2000"/>
              <a:buChar char="●"/>
            </a:pPr>
            <a:r>
              <a:rPr lang="en" sz="2000" b="1" dirty="0">
                <a:solidFill>
                  <a:schemeClr val="dk1"/>
                </a:solidFill>
              </a:rPr>
              <a:t>Introduction</a:t>
            </a:r>
          </a:p>
          <a:p>
            <a:pPr marL="457200" lvl="0" indent="-355600" algn="l" rtl="0">
              <a:lnSpc>
                <a:spcPct val="200000"/>
              </a:lnSpc>
              <a:spcBef>
                <a:spcPts val="0"/>
              </a:spcBef>
              <a:spcAft>
                <a:spcPts val="0"/>
              </a:spcAft>
              <a:buClr>
                <a:schemeClr val="dk1"/>
              </a:buClr>
              <a:buSzPts val="2000"/>
              <a:buChar char="●"/>
            </a:pPr>
            <a:r>
              <a:rPr lang="en" sz="2000" b="1" dirty="0">
                <a:solidFill>
                  <a:schemeClr val="dk1"/>
                </a:solidFill>
              </a:rPr>
              <a:t>Modeling</a:t>
            </a:r>
            <a:endParaRPr sz="2000" b="1" dirty="0">
              <a:solidFill>
                <a:schemeClr val="dk1"/>
              </a:solidFill>
            </a:endParaRPr>
          </a:p>
          <a:p>
            <a:pPr marL="457200" lvl="0" indent="-355600" algn="l" rtl="0">
              <a:lnSpc>
                <a:spcPct val="200000"/>
              </a:lnSpc>
              <a:spcBef>
                <a:spcPts val="0"/>
              </a:spcBef>
              <a:spcAft>
                <a:spcPts val="0"/>
              </a:spcAft>
              <a:buClr>
                <a:schemeClr val="dk1"/>
              </a:buClr>
              <a:buSzPts val="2000"/>
              <a:buChar char="●"/>
            </a:pPr>
            <a:r>
              <a:rPr lang="en" sz="2000" b="1" dirty="0">
                <a:solidFill>
                  <a:schemeClr val="dk1"/>
                </a:solidFill>
              </a:rPr>
              <a:t>Methods and Simulation</a:t>
            </a:r>
            <a:endParaRPr sz="2000" b="1" dirty="0">
              <a:solidFill>
                <a:schemeClr val="dk1"/>
              </a:solidFill>
            </a:endParaRPr>
          </a:p>
          <a:p>
            <a:pPr marL="457200" lvl="0" indent="-355600" algn="l" rtl="0">
              <a:lnSpc>
                <a:spcPct val="200000"/>
              </a:lnSpc>
              <a:spcBef>
                <a:spcPts val="0"/>
              </a:spcBef>
              <a:spcAft>
                <a:spcPts val="0"/>
              </a:spcAft>
              <a:buClr>
                <a:schemeClr val="dk1"/>
              </a:buClr>
              <a:buSzPts val="2000"/>
              <a:buChar char="●"/>
            </a:pPr>
            <a:r>
              <a:rPr lang="en" sz="2000" b="1" dirty="0">
                <a:solidFill>
                  <a:schemeClr val="dk1"/>
                </a:solidFill>
              </a:rPr>
              <a:t>Simulation Results</a:t>
            </a:r>
            <a:endParaRPr sz="2000" b="1" dirty="0">
              <a:solidFill>
                <a:schemeClr val="dk1"/>
              </a:solidFill>
            </a:endParaRPr>
          </a:p>
          <a:p>
            <a:pPr marL="457200" lvl="0" indent="-355600" algn="l" rtl="0">
              <a:lnSpc>
                <a:spcPct val="200000"/>
              </a:lnSpc>
              <a:spcBef>
                <a:spcPts val="0"/>
              </a:spcBef>
              <a:spcAft>
                <a:spcPts val="0"/>
              </a:spcAft>
              <a:buClr>
                <a:schemeClr val="dk1"/>
              </a:buClr>
              <a:buSzPts val="2000"/>
              <a:buChar char="●"/>
            </a:pPr>
            <a:r>
              <a:rPr lang="en" sz="2000" b="1" dirty="0">
                <a:solidFill>
                  <a:schemeClr val="dk1"/>
                </a:solidFill>
              </a:rPr>
              <a:t>Conclusions and Discussions</a:t>
            </a:r>
            <a:endParaRPr sz="2000" b="1" dirty="0">
              <a:solidFill>
                <a:schemeClr val="dk1"/>
              </a:solidFill>
            </a:endParaRPr>
          </a:p>
        </p:txBody>
      </p:sp>
      <p:sp>
        <p:nvSpPr>
          <p:cNvPr id="67" name="Google Shape;67;p14"/>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t>Quadquapter Simulation in Z axis</a:t>
            </a:r>
            <a:endParaRPr sz="2500" b="1" dirty="0"/>
          </a:p>
        </p:txBody>
      </p:sp>
      <p:pic>
        <p:nvPicPr>
          <p:cNvPr id="2" name="Drone Simulation">
            <a:hlinkClick r:id="" action="ppaction://media"/>
            <a:extLst>
              <a:ext uri="{FF2B5EF4-FFF2-40B4-BE49-F238E27FC236}">
                <a16:creationId xmlns:a16="http://schemas.microsoft.com/office/drawing/2014/main" id="{F85A0C55-0407-9435-0B73-12A522CF22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4337" y="785225"/>
            <a:ext cx="7500937" cy="4219277"/>
          </a:xfrm>
          <a:prstGeom prst="rect">
            <a:avLst/>
          </a:prstGeom>
        </p:spPr>
      </p:pic>
      <p:sp>
        <p:nvSpPr>
          <p:cNvPr id="3" name="Google Shape;67;p14">
            <a:extLst>
              <a:ext uri="{FF2B5EF4-FFF2-40B4-BE49-F238E27FC236}">
                <a16:creationId xmlns:a16="http://schemas.microsoft.com/office/drawing/2014/main" id="{1B51436D-0BB0-F843-6EB8-F63902B75588}"/>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Google Shape;316;p34"/>
          <p:cNvSpPr/>
          <p:nvPr/>
        </p:nvSpPr>
        <p:spPr>
          <a:xfrm>
            <a:off x="144500" y="1138739"/>
            <a:ext cx="2767798" cy="973326"/>
          </a:xfrm>
          <a:prstGeom prst="roundRect">
            <a:avLst>
              <a:gd name="adj" fmla="val 16667"/>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tx2"/>
                </a:solidFill>
              </a:rPr>
              <a:t>What are the major design decisions in our implementation?</a:t>
            </a:r>
            <a:endParaRPr sz="1800" b="1" dirty="0">
              <a:solidFill>
                <a:schemeClr val="tx2"/>
              </a:solidFill>
            </a:endParaRPr>
          </a:p>
        </p:txBody>
      </p:sp>
      <p:sp>
        <p:nvSpPr>
          <p:cNvPr id="317" name="Google Shape;317;p34"/>
          <p:cNvSpPr txBox="1">
            <a:spLocks noGrp="1"/>
          </p:cNvSpPr>
          <p:nvPr>
            <p:ph type="title"/>
          </p:nvPr>
        </p:nvSpPr>
        <p:spPr>
          <a:xfrm>
            <a:off x="3412831" y="-32696"/>
            <a:ext cx="23183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t>Conclusions </a:t>
            </a:r>
            <a:endParaRPr sz="2500" b="1" dirty="0"/>
          </a:p>
        </p:txBody>
      </p:sp>
      <p:sp>
        <p:nvSpPr>
          <p:cNvPr id="2" name="Google Shape;316;p34">
            <a:extLst>
              <a:ext uri="{FF2B5EF4-FFF2-40B4-BE49-F238E27FC236}">
                <a16:creationId xmlns:a16="http://schemas.microsoft.com/office/drawing/2014/main" id="{08F0B928-3B34-010F-902B-F4EE590C740C}"/>
              </a:ext>
            </a:extLst>
          </p:cNvPr>
          <p:cNvSpPr/>
          <p:nvPr/>
        </p:nvSpPr>
        <p:spPr>
          <a:xfrm>
            <a:off x="3163899" y="1138739"/>
            <a:ext cx="2767800" cy="973326"/>
          </a:xfrm>
          <a:prstGeom prst="roundRect">
            <a:avLst>
              <a:gd name="adj" fmla="val 16667"/>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tx2"/>
                </a:solidFill>
              </a:rPr>
              <a:t>What did we learn through implementing the project? </a:t>
            </a:r>
            <a:endParaRPr sz="1800" b="1" dirty="0">
              <a:solidFill>
                <a:schemeClr val="tx2"/>
              </a:solidFill>
            </a:endParaRPr>
          </a:p>
        </p:txBody>
      </p:sp>
      <p:sp>
        <p:nvSpPr>
          <p:cNvPr id="3" name="Google Shape;316;p34">
            <a:extLst>
              <a:ext uri="{FF2B5EF4-FFF2-40B4-BE49-F238E27FC236}">
                <a16:creationId xmlns:a16="http://schemas.microsoft.com/office/drawing/2014/main" id="{5C768A75-8F28-F10F-9816-CE1FFF9BB801}"/>
              </a:ext>
            </a:extLst>
          </p:cNvPr>
          <p:cNvSpPr/>
          <p:nvPr/>
        </p:nvSpPr>
        <p:spPr>
          <a:xfrm>
            <a:off x="6183300" y="1138739"/>
            <a:ext cx="2767800" cy="973326"/>
          </a:xfrm>
          <a:prstGeom prst="roundRect">
            <a:avLst>
              <a:gd name="adj" fmla="val 16667"/>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tx2"/>
                </a:solidFill>
              </a:rPr>
              <a:t>Future steps</a:t>
            </a:r>
            <a:endParaRPr sz="1800" b="1" dirty="0">
              <a:solidFill>
                <a:schemeClr val="tx2"/>
              </a:solidFill>
            </a:endParaRPr>
          </a:p>
        </p:txBody>
      </p:sp>
      <p:sp>
        <p:nvSpPr>
          <p:cNvPr id="4" name="TextBox 3">
            <a:extLst>
              <a:ext uri="{FF2B5EF4-FFF2-40B4-BE49-F238E27FC236}">
                <a16:creationId xmlns:a16="http://schemas.microsoft.com/office/drawing/2014/main" id="{A117F082-EB1A-7AD5-9C56-25B64EAD101D}"/>
              </a:ext>
            </a:extLst>
          </p:cNvPr>
          <p:cNvSpPr txBox="1"/>
          <p:nvPr/>
        </p:nvSpPr>
        <p:spPr>
          <a:xfrm>
            <a:off x="1933808" y="446848"/>
            <a:ext cx="5227983" cy="523220"/>
          </a:xfrm>
          <a:prstGeom prst="rect">
            <a:avLst/>
          </a:prstGeom>
          <a:noFill/>
        </p:spPr>
        <p:txBody>
          <a:bodyPr wrap="square" rtlCol="0">
            <a:spAutoFit/>
          </a:bodyPr>
          <a:lstStyle/>
          <a:p>
            <a:pPr algn="ctr"/>
            <a:r>
              <a:rPr lang="en-IN" dirty="0">
                <a:solidFill>
                  <a:schemeClr val="tx1"/>
                </a:solidFill>
              </a:rPr>
              <a:t>We will address some important questions related to our findings and Results as follows:</a:t>
            </a:r>
          </a:p>
        </p:txBody>
      </p:sp>
      <p:sp>
        <p:nvSpPr>
          <p:cNvPr id="5" name="Arrow: Down 4">
            <a:extLst>
              <a:ext uri="{FF2B5EF4-FFF2-40B4-BE49-F238E27FC236}">
                <a16:creationId xmlns:a16="http://schemas.microsoft.com/office/drawing/2014/main" id="{49B56044-47DA-278D-988A-91A9BAC82CA3}"/>
              </a:ext>
            </a:extLst>
          </p:cNvPr>
          <p:cNvSpPr/>
          <p:nvPr/>
        </p:nvSpPr>
        <p:spPr>
          <a:xfrm>
            <a:off x="1338992" y="2300908"/>
            <a:ext cx="346679" cy="541683"/>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71B932C-6DA0-BFA8-D3C3-50A79F730815}"/>
              </a:ext>
            </a:extLst>
          </p:cNvPr>
          <p:cNvSpPr txBox="1"/>
          <p:nvPr/>
        </p:nvSpPr>
        <p:spPr>
          <a:xfrm>
            <a:off x="3130168" y="2883254"/>
            <a:ext cx="2767800" cy="2308324"/>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US" sz="1600" dirty="0">
                <a:solidFill>
                  <a:schemeClr val="tx2"/>
                </a:solidFill>
              </a:rPr>
              <a:t>Importance of complex control mechanisms for stability </a:t>
            </a:r>
          </a:p>
          <a:p>
            <a:pPr marL="171450" indent="-171450">
              <a:buClr>
                <a:schemeClr val="tx1"/>
              </a:buClr>
              <a:buFont typeface="Arial" panose="020B0604020202020204" pitchFamily="34" charset="0"/>
              <a:buChar char="•"/>
            </a:pPr>
            <a:r>
              <a:rPr lang="en-US" sz="1600" dirty="0">
                <a:solidFill>
                  <a:schemeClr val="tx2"/>
                </a:solidFill>
              </a:rPr>
              <a:t>A deeper understanding of aerial vehicle control systems by recognizing the interactions between </a:t>
            </a:r>
            <a:r>
              <a:rPr lang="en-US" sz="1600" b="1" dirty="0">
                <a:solidFill>
                  <a:schemeClr val="tx2"/>
                </a:solidFill>
              </a:rPr>
              <a:t>torques, rotor forces</a:t>
            </a:r>
            <a:r>
              <a:rPr lang="en-US" sz="1600" dirty="0">
                <a:solidFill>
                  <a:schemeClr val="tx2"/>
                </a:solidFill>
              </a:rPr>
              <a:t>, and the </a:t>
            </a:r>
            <a:r>
              <a:rPr lang="en-US" sz="1600" b="1" dirty="0">
                <a:solidFill>
                  <a:schemeClr val="tx2"/>
                </a:solidFill>
              </a:rPr>
              <a:t>resulting motion</a:t>
            </a:r>
            <a:r>
              <a:rPr lang="en-US" sz="1600" dirty="0">
                <a:solidFill>
                  <a:schemeClr val="tx2"/>
                </a:solidFill>
              </a:rPr>
              <a:t>.</a:t>
            </a:r>
          </a:p>
        </p:txBody>
      </p:sp>
      <p:sp>
        <p:nvSpPr>
          <p:cNvPr id="13" name="TextBox 12">
            <a:extLst>
              <a:ext uri="{FF2B5EF4-FFF2-40B4-BE49-F238E27FC236}">
                <a16:creationId xmlns:a16="http://schemas.microsoft.com/office/drawing/2014/main" id="{2DA1C461-8894-582C-7949-AB3C2F3573B4}"/>
              </a:ext>
            </a:extLst>
          </p:cNvPr>
          <p:cNvSpPr txBox="1"/>
          <p:nvPr/>
        </p:nvSpPr>
        <p:spPr>
          <a:xfrm>
            <a:off x="144500" y="2880770"/>
            <a:ext cx="2688668" cy="1815882"/>
          </a:xfrm>
          <a:prstGeom prst="rect">
            <a:avLst/>
          </a:prstGeom>
          <a:noFill/>
        </p:spPr>
        <p:txBody>
          <a:bodyPr wrap="square">
            <a:spAutoFit/>
          </a:bodyPr>
          <a:lstStyle/>
          <a:p>
            <a:pPr marL="171450" indent="-171450">
              <a:buClr>
                <a:schemeClr val="tx1"/>
              </a:buClr>
              <a:buFont typeface="Arial" panose="020B0604020202020204" pitchFamily="34" charset="0"/>
              <a:buChar char="•"/>
            </a:pPr>
            <a:r>
              <a:rPr lang="en-IN" sz="1600" dirty="0">
                <a:solidFill>
                  <a:schemeClr val="tx2"/>
                </a:solidFill>
              </a:rPr>
              <a:t>We tracked Vertical movement along z axis in the quadcopter to create a detailed model using Matlab Simulink. </a:t>
            </a:r>
          </a:p>
          <a:p>
            <a:pPr marL="171450" indent="-171450">
              <a:buClr>
                <a:schemeClr val="tx1"/>
              </a:buClr>
              <a:buFont typeface="Arial" panose="020B0604020202020204" pitchFamily="34" charset="0"/>
              <a:buChar char="•"/>
            </a:pPr>
            <a:r>
              <a:rPr lang="en-IN" sz="1600" dirty="0">
                <a:solidFill>
                  <a:schemeClr val="tx2"/>
                </a:solidFill>
              </a:rPr>
              <a:t>Learning about Matlab Simulink</a:t>
            </a:r>
          </a:p>
        </p:txBody>
      </p:sp>
      <p:sp>
        <p:nvSpPr>
          <p:cNvPr id="15" name="TextBox 14">
            <a:extLst>
              <a:ext uri="{FF2B5EF4-FFF2-40B4-BE49-F238E27FC236}">
                <a16:creationId xmlns:a16="http://schemas.microsoft.com/office/drawing/2014/main" id="{7CE2B678-4245-7C58-20BE-22769AC3DA54}"/>
              </a:ext>
            </a:extLst>
          </p:cNvPr>
          <p:cNvSpPr txBox="1"/>
          <p:nvPr/>
        </p:nvSpPr>
        <p:spPr>
          <a:xfrm>
            <a:off x="6183300" y="2881701"/>
            <a:ext cx="2767800" cy="1569660"/>
          </a:xfrm>
          <a:prstGeom prst="rect">
            <a:avLst/>
          </a:prstGeom>
          <a:noFill/>
        </p:spPr>
        <p:txBody>
          <a:bodyPr wrap="square">
            <a:spAutoFit/>
          </a:bodyPr>
          <a:lstStyle/>
          <a:p>
            <a:pPr marL="171450" indent="-171450">
              <a:buClr>
                <a:schemeClr val="tx1"/>
              </a:buClr>
              <a:buFont typeface="Arial" panose="020B0604020202020204" pitchFamily="34" charset="0"/>
              <a:buChar char="•"/>
            </a:pPr>
            <a:r>
              <a:rPr lang="en-IN" sz="1600" b="1" dirty="0">
                <a:solidFill>
                  <a:schemeClr val="tx2"/>
                </a:solidFill>
              </a:rPr>
              <a:t>Construction of the physical system </a:t>
            </a:r>
            <a:r>
              <a:rPr lang="en-IN" sz="1600" dirty="0">
                <a:solidFill>
                  <a:schemeClr val="tx2"/>
                </a:solidFill>
              </a:rPr>
              <a:t>and use the simulated controller design</a:t>
            </a:r>
          </a:p>
          <a:p>
            <a:pPr marL="171450" indent="-171450">
              <a:buClr>
                <a:schemeClr val="tx1"/>
              </a:buClr>
              <a:buFont typeface="Arial" panose="020B0604020202020204" pitchFamily="34" charset="0"/>
              <a:buChar char="•"/>
            </a:pPr>
            <a:r>
              <a:rPr lang="en-IN" sz="1600" dirty="0">
                <a:solidFill>
                  <a:schemeClr val="tx2"/>
                </a:solidFill>
              </a:rPr>
              <a:t>Consideration of all </a:t>
            </a:r>
            <a:r>
              <a:rPr lang="en-IN" sz="1600" b="1" dirty="0">
                <a:solidFill>
                  <a:schemeClr val="tx2"/>
                </a:solidFill>
              </a:rPr>
              <a:t>dynamic factors</a:t>
            </a:r>
          </a:p>
        </p:txBody>
      </p:sp>
      <p:sp>
        <p:nvSpPr>
          <p:cNvPr id="7" name="Arrow: Down 6">
            <a:extLst>
              <a:ext uri="{FF2B5EF4-FFF2-40B4-BE49-F238E27FC236}">
                <a16:creationId xmlns:a16="http://schemas.microsoft.com/office/drawing/2014/main" id="{5C7EC4F6-7CF3-1151-2FA0-1528A927515E}"/>
              </a:ext>
            </a:extLst>
          </p:cNvPr>
          <p:cNvSpPr/>
          <p:nvPr/>
        </p:nvSpPr>
        <p:spPr>
          <a:xfrm>
            <a:off x="4366233" y="2310847"/>
            <a:ext cx="346679" cy="541683"/>
          </a:xfrm>
          <a:prstGeom prst="downArrow">
            <a:avLst/>
          </a:prstGeom>
          <a:solidFill>
            <a:schemeClr val="tx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1763D10D-491C-D172-C4A2-047BB78FBB5C}"/>
              </a:ext>
            </a:extLst>
          </p:cNvPr>
          <p:cNvSpPr/>
          <p:nvPr/>
        </p:nvSpPr>
        <p:spPr>
          <a:xfrm>
            <a:off x="7393860" y="2310847"/>
            <a:ext cx="346679" cy="541683"/>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67;p14">
            <a:extLst>
              <a:ext uri="{FF2B5EF4-FFF2-40B4-BE49-F238E27FC236}">
                <a16:creationId xmlns:a16="http://schemas.microsoft.com/office/drawing/2014/main" id="{5A4D1F50-E528-B9B3-70AD-9D4BEE45D733}"/>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396541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7" name="Google Shape;317;p34"/>
          <p:cNvSpPr txBox="1">
            <a:spLocks noGrp="1"/>
          </p:cNvSpPr>
          <p:nvPr>
            <p:ph type="title"/>
          </p:nvPr>
        </p:nvSpPr>
        <p:spPr>
          <a:xfrm>
            <a:off x="3084839" y="101775"/>
            <a:ext cx="330602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t>Challenges faced </a:t>
            </a:r>
            <a:endParaRPr sz="2500" b="1" dirty="0"/>
          </a:p>
        </p:txBody>
      </p:sp>
      <p:sp>
        <p:nvSpPr>
          <p:cNvPr id="321" name="Google Shape;321;p34"/>
          <p:cNvSpPr/>
          <p:nvPr/>
        </p:nvSpPr>
        <p:spPr>
          <a:xfrm>
            <a:off x="3247860" y="854765"/>
            <a:ext cx="2736759" cy="3950805"/>
          </a:xfrm>
          <a:prstGeom prst="roundRect">
            <a:avLst>
              <a:gd name="adj" fmla="val 1185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solidFill>
                  <a:schemeClr val="tx2"/>
                </a:solidFill>
              </a:rPr>
              <a:t>Complex Dynamics Modeling: </a:t>
            </a:r>
          </a:p>
          <a:p>
            <a:pPr marL="285750" lvl="0" indent="-285750" algn="l" rtl="0">
              <a:spcBef>
                <a:spcPts val="0"/>
              </a:spcBef>
              <a:spcAft>
                <a:spcPts val="0"/>
              </a:spcAft>
              <a:buClr>
                <a:schemeClr val="tx1"/>
              </a:buClr>
              <a:buFont typeface="Arial" panose="020B0604020202020204" pitchFamily="34" charset="0"/>
              <a:buChar char="•"/>
            </a:pPr>
            <a:r>
              <a:rPr lang="en-US" sz="1550" dirty="0">
                <a:solidFill>
                  <a:schemeClr val="tx2"/>
                </a:solidFill>
              </a:rPr>
              <a:t>Careful calculations of torque, rotor forces, and the interaction between inputs, outputs, and state variables was necessary to capture the quadcopter’s State Space representation. </a:t>
            </a:r>
          </a:p>
          <a:p>
            <a:pPr marL="285750" lvl="0" indent="-285750" algn="l" rtl="0">
              <a:spcBef>
                <a:spcPts val="0"/>
              </a:spcBef>
              <a:spcAft>
                <a:spcPts val="0"/>
              </a:spcAft>
              <a:buClr>
                <a:schemeClr val="tx1"/>
              </a:buClr>
              <a:buFont typeface="Arial" panose="020B0604020202020204" pitchFamily="34" charset="0"/>
              <a:buChar char="•"/>
            </a:pPr>
            <a:r>
              <a:rPr lang="en-US" sz="1550" dirty="0">
                <a:solidFill>
                  <a:schemeClr val="tx2"/>
                </a:solidFill>
              </a:rPr>
              <a:t>Careful balancing of these factors to create an accurate model.</a:t>
            </a:r>
          </a:p>
          <a:p>
            <a:pPr marL="0" lvl="0" indent="0" algn="l" rtl="0">
              <a:spcBef>
                <a:spcPts val="0"/>
              </a:spcBef>
              <a:spcAft>
                <a:spcPts val="0"/>
              </a:spcAft>
              <a:buNone/>
            </a:pPr>
            <a:endParaRPr dirty="0"/>
          </a:p>
        </p:txBody>
      </p:sp>
      <p:sp>
        <p:nvSpPr>
          <p:cNvPr id="5" name="Google Shape;321;p34">
            <a:extLst>
              <a:ext uri="{FF2B5EF4-FFF2-40B4-BE49-F238E27FC236}">
                <a16:creationId xmlns:a16="http://schemas.microsoft.com/office/drawing/2014/main" id="{E74EB189-AF1F-8CDC-386C-FA345AADE9A7}"/>
              </a:ext>
            </a:extLst>
          </p:cNvPr>
          <p:cNvSpPr/>
          <p:nvPr/>
        </p:nvSpPr>
        <p:spPr>
          <a:xfrm>
            <a:off x="6198821" y="1690584"/>
            <a:ext cx="2736759" cy="2009879"/>
          </a:xfrm>
          <a:prstGeom prst="roundRect">
            <a:avLst>
              <a:gd name="adj" fmla="val 1185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solidFill>
                  <a:schemeClr val="tx2"/>
                </a:solidFill>
              </a:rPr>
              <a:t>Team Scheduling: </a:t>
            </a:r>
          </a:p>
          <a:p>
            <a:pPr marL="285750" lvl="0" indent="-285750" algn="l" rtl="0">
              <a:spcBef>
                <a:spcPts val="0"/>
              </a:spcBef>
              <a:spcAft>
                <a:spcPts val="0"/>
              </a:spcAft>
              <a:buClr>
                <a:schemeClr val="tx1"/>
              </a:buClr>
              <a:buFont typeface="Arial" panose="020B0604020202020204" pitchFamily="34" charset="0"/>
              <a:buChar char="•"/>
            </a:pPr>
            <a:r>
              <a:rPr lang="en-US" sz="1550" dirty="0">
                <a:solidFill>
                  <a:schemeClr val="tx2"/>
                </a:solidFill>
              </a:rPr>
              <a:t>Due to team members differing schedules, managing a team for a project like quadcopter UAV system modeling became a challenging.</a:t>
            </a:r>
          </a:p>
        </p:txBody>
      </p:sp>
      <p:sp>
        <p:nvSpPr>
          <p:cNvPr id="6" name="Google Shape;321;p34">
            <a:extLst>
              <a:ext uri="{FF2B5EF4-FFF2-40B4-BE49-F238E27FC236}">
                <a16:creationId xmlns:a16="http://schemas.microsoft.com/office/drawing/2014/main" id="{7BBE2187-3A0A-20D4-5F4F-09279B1B3628}"/>
              </a:ext>
            </a:extLst>
          </p:cNvPr>
          <p:cNvSpPr/>
          <p:nvPr/>
        </p:nvSpPr>
        <p:spPr>
          <a:xfrm>
            <a:off x="333919" y="854765"/>
            <a:ext cx="2699739" cy="3950804"/>
          </a:xfrm>
          <a:prstGeom prst="roundRect">
            <a:avLst>
              <a:gd name="adj" fmla="val 1185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solidFill>
                  <a:schemeClr val="tx2"/>
                </a:solidFill>
              </a:rPr>
              <a:t>System Debugging: </a:t>
            </a:r>
          </a:p>
          <a:p>
            <a:pPr marL="285750" lvl="0" indent="-285750" rtl="0">
              <a:spcBef>
                <a:spcPts val="0"/>
              </a:spcBef>
              <a:spcAft>
                <a:spcPts val="0"/>
              </a:spcAft>
              <a:buClr>
                <a:schemeClr val="tx2"/>
              </a:buClr>
              <a:buFont typeface="Arial" panose="020B0604020202020204" pitchFamily="34" charset="0"/>
              <a:buChar char="•"/>
            </a:pPr>
            <a:r>
              <a:rPr lang="en-US" sz="1550" dirty="0">
                <a:solidFill>
                  <a:schemeClr val="tx2"/>
                </a:solidFill>
              </a:rPr>
              <a:t>The modeling process for the quadcopter UAV </a:t>
            </a:r>
            <a:r>
              <a:rPr lang="en-US" sz="1550" b="1" dirty="0">
                <a:solidFill>
                  <a:schemeClr val="tx2"/>
                </a:solidFill>
              </a:rPr>
              <a:t>required complex problem-solving within the state-space mode</a:t>
            </a:r>
            <a:r>
              <a:rPr lang="en-US" sz="1550" dirty="0">
                <a:solidFill>
                  <a:schemeClr val="tx2"/>
                </a:solidFill>
              </a:rPr>
              <a:t>.</a:t>
            </a:r>
            <a:r>
              <a:rPr lang="en-US" sz="1550" b="1" dirty="0">
                <a:solidFill>
                  <a:schemeClr val="tx2"/>
                </a:solidFill>
              </a:rPr>
              <a:t> </a:t>
            </a:r>
          </a:p>
          <a:p>
            <a:pPr marL="285750" lvl="0" indent="-285750" rtl="0">
              <a:spcBef>
                <a:spcPts val="0"/>
              </a:spcBef>
              <a:spcAft>
                <a:spcPts val="0"/>
              </a:spcAft>
              <a:buClr>
                <a:schemeClr val="tx2"/>
              </a:buClr>
              <a:buFont typeface="Arial" panose="020B0604020202020204" pitchFamily="34" charset="0"/>
              <a:buChar char="•"/>
            </a:pPr>
            <a:r>
              <a:rPr lang="en-US" sz="1550" dirty="0">
                <a:solidFill>
                  <a:schemeClr val="tx2"/>
                </a:solidFill>
              </a:rPr>
              <a:t>For a collective and collaborative approach to fixing errors within the system model, effective communication was essential.</a:t>
            </a:r>
            <a:endParaRPr sz="1550" dirty="0">
              <a:solidFill>
                <a:schemeClr val="tx2"/>
              </a:solidFill>
            </a:endParaRPr>
          </a:p>
        </p:txBody>
      </p:sp>
      <p:sp>
        <p:nvSpPr>
          <p:cNvPr id="2" name="Google Shape;67;p14">
            <a:extLst>
              <a:ext uri="{FF2B5EF4-FFF2-40B4-BE49-F238E27FC236}">
                <a16:creationId xmlns:a16="http://schemas.microsoft.com/office/drawing/2014/main" id="{66769B3D-1C98-7D41-60D6-7BF06E737B9B}"/>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219513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0F6FF-8A0A-25F9-6771-6E4A22FD0580}"/>
              </a:ext>
            </a:extLst>
          </p:cNvPr>
          <p:cNvSpPr>
            <a:spLocks noGrp="1"/>
          </p:cNvSpPr>
          <p:nvPr>
            <p:ph type="title"/>
          </p:nvPr>
        </p:nvSpPr>
        <p:spPr>
          <a:xfrm>
            <a:off x="311700" y="109268"/>
            <a:ext cx="8520600" cy="572700"/>
          </a:xfrm>
        </p:spPr>
        <p:txBody>
          <a:bodyPr>
            <a:normAutofit fontScale="90000"/>
          </a:bodyPr>
          <a:lstStyle/>
          <a:p>
            <a:pPr algn="ctr"/>
            <a:r>
              <a:rPr lang="en-US" b="1" dirty="0"/>
              <a:t>Future Scope</a:t>
            </a:r>
          </a:p>
        </p:txBody>
      </p:sp>
      <p:sp>
        <p:nvSpPr>
          <p:cNvPr id="3" name="Text Placeholder 2">
            <a:extLst>
              <a:ext uri="{FF2B5EF4-FFF2-40B4-BE49-F238E27FC236}">
                <a16:creationId xmlns:a16="http://schemas.microsoft.com/office/drawing/2014/main" id="{E734F2B9-14EF-34B2-5257-08FB20EE0BE2}"/>
              </a:ext>
            </a:extLst>
          </p:cNvPr>
          <p:cNvSpPr>
            <a:spLocks noGrp="1"/>
          </p:cNvSpPr>
          <p:nvPr>
            <p:ph type="body" idx="1"/>
          </p:nvPr>
        </p:nvSpPr>
        <p:spPr>
          <a:xfrm>
            <a:off x="111674" y="681968"/>
            <a:ext cx="8882307" cy="4352264"/>
          </a:xfrm>
        </p:spPr>
        <p:txBody>
          <a:bodyPr>
            <a:normAutofit/>
          </a:bodyPr>
          <a:lstStyle/>
          <a:p>
            <a:pPr marL="114300" indent="0">
              <a:buNone/>
            </a:pPr>
            <a:r>
              <a:rPr lang="en-US" b="1" i="0" dirty="0">
                <a:solidFill>
                  <a:schemeClr val="tx2"/>
                </a:solidFill>
                <a:effectLst/>
                <a:latin typeface="+mj-lt"/>
              </a:rPr>
              <a:t>Integration of 3D Motion Control</a:t>
            </a:r>
            <a:r>
              <a:rPr lang="en-US" b="0" i="0" dirty="0">
                <a:solidFill>
                  <a:schemeClr val="tx2"/>
                </a:solidFill>
                <a:effectLst/>
                <a:latin typeface="+mj-lt"/>
              </a:rPr>
              <a:t>: </a:t>
            </a:r>
          </a:p>
          <a:p>
            <a:r>
              <a:rPr lang="en-US" sz="1700" dirty="0">
                <a:solidFill>
                  <a:schemeClr val="tx2"/>
                </a:solidFill>
                <a:latin typeface="+mj-lt"/>
              </a:rPr>
              <a:t>C</a:t>
            </a:r>
            <a:r>
              <a:rPr lang="en-US" sz="1700" b="0" i="0" dirty="0">
                <a:solidFill>
                  <a:schemeClr val="tx2"/>
                </a:solidFill>
                <a:effectLst/>
                <a:latin typeface="+mj-lt"/>
              </a:rPr>
              <a:t>onsideration of x, y axes and other dynamics         maneuverability in all directions.</a:t>
            </a:r>
          </a:p>
          <a:p>
            <a:pPr marL="114300" indent="0">
              <a:buNone/>
            </a:pPr>
            <a:endParaRPr lang="en-US" sz="1600" b="0" i="0" dirty="0">
              <a:solidFill>
                <a:schemeClr val="tx2"/>
              </a:solidFill>
              <a:effectLst/>
              <a:latin typeface="+mj-lt"/>
            </a:endParaRPr>
          </a:p>
          <a:p>
            <a:pPr marL="114300" indent="0">
              <a:buNone/>
            </a:pPr>
            <a:r>
              <a:rPr lang="en-US" b="1" i="0" dirty="0">
                <a:solidFill>
                  <a:schemeClr val="tx2"/>
                </a:solidFill>
                <a:effectLst/>
                <a:latin typeface="+mj-lt"/>
              </a:rPr>
              <a:t>Autonomous Navigation</a:t>
            </a:r>
            <a:r>
              <a:rPr lang="en-US" b="0" i="0" dirty="0">
                <a:solidFill>
                  <a:schemeClr val="tx2"/>
                </a:solidFill>
                <a:effectLst/>
                <a:latin typeface="+mj-lt"/>
              </a:rPr>
              <a:t>: </a:t>
            </a:r>
          </a:p>
          <a:p>
            <a:r>
              <a:rPr lang="en-US" sz="1700" b="0" i="0" dirty="0">
                <a:solidFill>
                  <a:schemeClr val="tx2"/>
                </a:solidFill>
                <a:effectLst/>
                <a:latin typeface="+mj-lt"/>
              </a:rPr>
              <a:t>Allow the quadcopter to move intelligently through complex environments using </a:t>
            </a:r>
            <a:r>
              <a:rPr lang="en-US" sz="1700" b="1" i="0" dirty="0">
                <a:solidFill>
                  <a:schemeClr val="tx2"/>
                </a:solidFill>
                <a:effectLst/>
                <a:latin typeface="+mj-lt"/>
              </a:rPr>
              <a:t>sensor</a:t>
            </a:r>
            <a:r>
              <a:rPr lang="en-US" sz="1700" b="0" i="0" dirty="0">
                <a:solidFill>
                  <a:schemeClr val="tx2"/>
                </a:solidFill>
                <a:effectLst/>
                <a:latin typeface="+mj-lt"/>
              </a:rPr>
              <a:t> </a:t>
            </a:r>
            <a:r>
              <a:rPr lang="en-US" sz="1700" b="1" i="0" dirty="0">
                <a:solidFill>
                  <a:schemeClr val="tx2"/>
                </a:solidFill>
                <a:effectLst/>
                <a:latin typeface="+mj-lt"/>
              </a:rPr>
              <a:t>integration</a:t>
            </a:r>
            <a:r>
              <a:rPr lang="en-US" sz="1700" b="0" i="0" dirty="0">
                <a:solidFill>
                  <a:schemeClr val="tx2"/>
                </a:solidFill>
                <a:effectLst/>
                <a:latin typeface="+mj-lt"/>
              </a:rPr>
              <a:t> and </a:t>
            </a:r>
            <a:r>
              <a:rPr lang="en-US" sz="1700" b="1" i="0" dirty="0">
                <a:solidFill>
                  <a:schemeClr val="tx2"/>
                </a:solidFill>
                <a:effectLst/>
                <a:latin typeface="+mj-lt"/>
              </a:rPr>
              <a:t>path planning </a:t>
            </a:r>
            <a:r>
              <a:rPr lang="en-US" sz="1700" b="0" i="0" dirty="0">
                <a:solidFill>
                  <a:schemeClr val="tx2"/>
                </a:solidFill>
                <a:effectLst/>
                <a:latin typeface="+mj-lt"/>
              </a:rPr>
              <a:t>algorithms.</a:t>
            </a:r>
          </a:p>
          <a:p>
            <a:endParaRPr lang="en-US" sz="1600" dirty="0">
              <a:solidFill>
                <a:schemeClr val="tx2"/>
              </a:solidFill>
              <a:latin typeface="+mj-lt"/>
            </a:endParaRPr>
          </a:p>
          <a:p>
            <a:pPr marL="114300" indent="0">
              <a:buNone/>
            </a:pPr>
            <a:r>
              <a:rPr lang="en-US" b="1" i="0" dirty="0">
                <a:solidFill>
                  <a:schemeClr val="tx2"/>
                </a:solidFill>
                <a:effectLst/>
                <a:latin typeface="+mj-lt"/>
              </a:rPr>
              <a:t>Obstacle Avoidance and Collision Detection </a:t>
            </a:r>
            <a:r>
              <a:rPr lang="en-US" b="0" i="0" dirty="0">
                <a:solidFill>
                  <a:schemeClr val="tx2"/>
                </a:solidFill>
                <a:effectLst/>
                <a:latin typeface="Söhne"/>
              </a:rPr>
              <a:t>: </a:t>
            </a:r>
          </a:p>
          <a:p>
            <a:r>
              <a:rPr lang="en-US" sz="1700" b="0" i="0" dirty="0">
                <a:solidFill>
                  <a:schemeClr val="tx2"/>
                </a:solidFill>
                <a:effectLst/>
                <a:latin typeface="+mj-lt"/>
              </a:rPr>
              <a:t>To enhance the safety and usability of the quadcopter in crowded or dynamic spaces.</a:t>
            </a:r>
          </a:p>
          <a:p>
            <a:endParaRPr lang="en-US" b="0" i="0" dirty="0">
              <a:solidFill>
                <a:schemeClr val="tx2"/>
              </a:solidFill>
              <a:effectLst/>
              <a:latin typeface="+mj-lt"/>
            </a:endParaRPr>
          </a:p>
          <a:p>
            <a:pPr marL="114300" indent="0">
              <a:buNone/>
            </a:pPr>
            <a:r>
              <a:rPr lang="en-US" b="1" i="0" dirty="0">
                <a:solidFill>
                  <a:schemeClr val="tx2"/>
                </a:solidFill>
                <a:effectLst/>
                <a:latin typeface="+mj-lt"/>
              </a:rPr>
              <a:t>Swarm Coordination</a:t>
            </a:r>
            <a:r>
              <a:rPr lang="en-US" b="0" i="0" dirty="0">
                <a:solidFill>
                  <a:schemeClr val="tx2"/>
                </a:solidFill>
                <a:effectLst/>
                <a:latin typeface="+mj-lt"/>
              </a:rPr>
              <a:t>: </a:t>
            </a:r>
          </a:p>
          <a:p>
            <a:r>
              <a:rPr lang="en-US" sz="1700" b="0" i="0" dirty="0">
                <a:solidFill>
                  <a:schemeClr val="tx2"/>
                </a:solidFill>
                <a:effectLst/>
                <a:latin typeface="+mj-lt"/>
              </a:rPr>
              <a:t>To perform complex tasks that a single quadcopter cannot accomplish, such as </a:t>
            </a:r>
            <a:r>
              <a:rPr lang="en-US" sz="1700" b="1" i="0" dirty="0">
                <a:solidFill>
                  <a:schemeClr val="tx2"/>
                </a:solidFill>
                <a:effectLst/>
                <a:latin typeface="+mj-lt"/>
              </a:rPr>
              <a:t>coordinated mapping </a:t>
            </a:r>
            <a:r>
              <a:rPr lang="en-US" sz="1700" b="0" i="0" dirty="0">
                <a:solidFill>
                  <a:schemeClr val="tx2"/>
                </a:solidFill>
                <a:effectLst/>
                <a:latin typeface="+mj-lt"/>
              </a:rPr>
              <a:t>or search and </a:t>
            </a:r>
            <a:r>
              <a:rPr lang="en-US" sz="1700" b="1" i="0" dirty="0">
                <a:solidFill>
                  <a:schemeClr val="tx2"/>
                </a:solidFill>
                <a:effectLst/>
                <a:latin typeface="+mj-lt"/>
              </a:rPr>
              <a:t>rescue operations</a:t>
            </a:r>
            <a:r>
              <a:rPr lang="en-US" sz="1700" b="0" i="0" dirty="0">
                <a:solidFill>
                  <a:schemeClr val="tx2"/>
                </a:solidFill>
                <a:effectLst/>
                <a:latin typeface="+mj-lt"/>
              </a:rPr>
              <a:t>.</a:t>
            </a:r>
            <a:endParaRPr lang="en-US" sz="1700" dirty="0">
              <a:solidFill>
                <a:schemeClr val="tx2"/>
              </a:solidFill>
              <a:latin typeface="+mj-lt"/>
            </a:endParaRPr>
          </a:p>
          <a:p>
            <a:pPr marL="114300" indent="0">
              <a:buNone/>
            </a:pPr>
            <a:endParaRPr lang="en-US" dirty="0">
              <a:solidFill>
                <a:schemeClr val="tx2"/>
              </a:solidFill>
            </a:endParaRPr>
          </a:p>
        </p:txBody>
      </p:sp>
      <p:sp>
        <p:nvSpPr>
          <p:cNvPr id="4" name="Arrow: Right 3">
            <a:extLst>
              <a:ext uri="{FF2B5EF4-FFF2-40B4-BE49-F238E27FC236}">
                <a16:creationId xmlns:a16="http://schemas.microsoft.com/office/drawing/2014/main" id="{65A0C2BD-CCA5-D2C5-E055-897E1FFDA8E7}"/>
              </a:ext>
            </a:extLst>
          </p:cNvPr>
          <p:cNvSpPr/>
          <p:nvPr/>
        </p:nvSpPr>
        <p:spPr>
          <a:xfrm>
            <a:off x="5250657" y="1168943"/>
            <a:ext cx="285750" cy="17145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7;p14">
            <a:extLst>
              <a:ext uri="{FF2B5EF4-FFF2-40B4-BE49-F238E27FC236}">
                <a16:creationId xmlns:a16="http://schemas.microsoft.com/office/drawing/2014/main" id="{46B99710-136F-B0B7-5074-2619A5883CA8}"/>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160248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References</a:t>
            </a:r>
            <a:endParaRPr b="1" dirty="0"/>
          </a:p>
        </p:txBody>
      </p:sp>
      <p:sp>
        <p:nvSpPr>
          <p:cNvPr id="346" name="Google Shape;34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chemeClr val="tx2"/>
                </a:solidFill>
                <a:effectLst/>
              </a:rPr>
              <a:t>Tahir, Zaid, et al. “State Space System Modeling of a Quad Copter UAV.” Indian Journal of Science and Technology, vol. 9, no. 27, 2016, https://doi.org/10.17485/ijst/2016/v9i27/96613. </a:t>
            </a:r>
          </a:p>
          <a:p>
            <a:pPr marL="457200" lvl="0" indent="-334327" algn="l" rtl="0">
              <a:spcBef>
                <a:spcPts val="0"/>
              </a:spcBef>
              <a:spcAft>
                <a:spcPts val="0"/>
              </a:spcAft>
              <a:buSzPct val="100000"/>
              <a:buChar char="●"/>
            </a:pPr>
            <a:r>
              <a:rPr lang="en-US" b="0" dirty="0">
                <a:solidFill>
                  <a:schemeClr val="tx2"/>
                </a:solidFill>
                <a:effectLst/>
                <a:latin typeface="Helvetica Neue"/>
              </a:rPr>
              <a:t>Shaun Sawyer (2015). Gain-Scheduled Control of a Quadcopter UAV. UWSpace. </a:t>
            </a:r>
            <a:r>
              <a:rPr lang="en-US" b="0" u="none" strike="noStrike" dirty="0">
                <a:solidFill>
                  <a:schemeClr val="tx2"/>
                </a:solidFill>
                <a:effectLst/>
                <a:latin typeface="Helvetica Neue"/>
                <a:hlinkClick r:id="rId3">
                  <a:extLst>
                    <a:ext uri="{A12FA001-AC4F-418D-AE19-62706E023703}">
                      <ahyp:hlinkClr xmlns:ahyp="http://schemas.microsoft.com/office/drawing/2018/hyperlinkcolor" val="tx"/>
                    </a:ext>
                  </a:extLst>
                </a:hlinkClick>
              </a:rPr>
              <a:t>http://hdl.handle.net/10012/9488</a:t>
            </a:r>
            <a:endParaRPr lang="en-US" b="0" u="none" strike="noStrike" dirty="0">
              <a:solidFill>
                <a:schemeClr val="tx2"/>
              </a:solidFill>
              <a:effectLst/>
              <a:latin typeface="Helvetica Neue"/>
            </a:endParaRPr>
          </a:p>
          <a:p>
            <a:r>
              <a:rPr lang="en-US" dirty="0">
                <a:solidFill>
                  <a:schemeClr val="tx2"/>
                </a:solidFill>
                <a:effectLst/>
              </a:rPr>
              <a:t>Johnson, Nicholas Andrew. “Control of a folding quadrotor with a slung load using input shaping.” </a:t>
            </a:r>
            <a:r>
              <a:rPr lang="en-US" i="1" dirty="0">
                <a:solidFill>
                  <a:schemeClr val="tx2"/>
                </a:solidFill>
                <a:effectLst/>
              </a:rPr>
              <a:t>School of Mechanical Engineering, Georgia Institute of Technology</a:t>
            </a:r>
            <a:r>
              <a:rPr lang="en-US" dirty="0">
                <a:solidFill>
                  <a:schemeClr val="tx2"/>
                </a:solidFill>
                <a:effectLst/>
              </a:rPr>
              <a:t>, May 2017. </a:t>
            </a:r>
          </a:p>
          <a:p>
            <a:r>
              <a:rPr lang="en-US" dirty="0" err="1">
                <a:solidFill>
                  <a:schemeClr val="tx2"/>
                </a:solidFill>
                <a:effectLst/>
              </a:rPr>
              <a:t>Shirsat</a:t>
            </a:r>
            <a:r>
              <a:rPr lang="en-US" dirty="0">
                <a:solidFill>
                  <a:schemeClr val="tx2"/>
                </a:solidFill>
                <a:effectLst/>
              </a:rPr>
              <a:t>, Aniket Ravindra. “Modeling And Control of a Quadrotor Aircraft UAV.” </a:t>
            </a:r>
            <a:r>
              <a:rPr lang="en-US" i="1" dirty="0">
                <a:solidFill>
                  <a:schemeClr val="tx2"/>
                </a:solidFill>
                <a:effectLst/>
              </a:rPr>
              <a:t>Arizona State University</a:t>
            </a:r>
            <a:r>
              <a:rPr lang="en-US" dirty="0">
                <a:solidFill>
                  <a:schemeClr val="tx2"/>
                </a:solidFill>
                <a:effectLst/>
              </a:rPr>
              <a:t>, May 2015. </a:t>
            </a:r>
          </a:p>
        </p:txBody>
      </p:sp>
      <p:sp>
        <p:nvSpPr>
          <p:cNvPr id="2" name="Google Shape;67;p14">
            <a:extLst>
              <a:ext uri="{FF2B5EF4-FFF2-40B4-BE49-F238E27FC236}">
                <a16:creationId xmlns:a16="http://schemas.microsoft.com/office/drawing/2014/main" id="{922808D6-5640-3A03-8767-57CEBF627C2D}"/>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5"/>
          <p:cNvSpPr txBox="1">
            <a:spLocks noGrp="1"/>
          </p:cNvSpPr>
          <p:nvPr>
            <p:ph type="title"/>
          </p:nvPr>
        </p:nvSpPr>
        <p:spPr>
          <a:xfrm>
            <a:off x="311700" y="2062350"/>
            <a:ext cx="8520600" cy="1018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Thank You!</a:t>
            </a:r>
            <a:endParaRPr/>
          </a:p>
          <a:p>
            <a:pPr marL="0" lvl="0" indent="0" algn="ctr" rtl="0">
              <a:spcBef>
                <a:spcPts val="0"/>
              </a:spcBef>
              <a:spcAft>
                <a:spcPts val="0"/>
              </a:spcAft>
              <a:buNone/>
            </a:pPr>
            <a:r>
              <a:rPr lang="en"/>
              <a:t>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51225"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Introduction</a:t>
            </a:r>
            <a:endParaRPr dirty="0"/>
          </a:p>
          <a:p>
            <a:pPr marL="0" lvl="0" indent="0" algn="ctr" rtl="0">
              <a:spcBef>
                <a:spcPts val="0"/>
              </a:spcBef>
              <a:spcAft>
                <a:spcPts val="0"/>
              </a:spcAft>
              <a:buNone/>
            </a:pPr>
            <a:endParaRPr dirty="0"/>
          </a:p>
        </p:txBody>
      </p:sp>
      <p:sp>
        <p:nvSpPr>
          <p:cNvPr id="73" name="Google Shape;73;p15"/>
          <p:cNvSpPr txBox="1">
            <a:spLocks noGrp="1"/>
          </p:cNvSpPr>
          <p:nvPr>
            <p:ph type="body" idx="1"/>
          </p:nvPr>
        </p:nvSpPr>
        <p:spPr>
          <a:xfrm>
            <a:off x="199250" y="594375"/>
            <a:ext cx="5749800" cy="3774175"/>
          </a:xfrm>
          <a:prstGeom prst="rect">
            <a:avLst/>
          </a:prstGeom>
        </p:spPr>
        <p:txBody>
          <a:bodyPr spcFirstLastPara="1" wrap="square" lIns="91425" tIns="91425" rIns="91425" bIns="91425" anchor="t" anchorCtr="0">
            <a:noAutofit/>
          </a:bodyPr>
          <a:lstStyle/>
          <a:p>
            <a:pPr algn="l">
              <a:lnSpc>
                <a:spcPct val="100000"/>
              </a:lnSpc>
              <a:buFont typeface="Arial" panose="020B0604020202020204" pitchFamily="34" charset="0"/>
              <a:buChar char="•"/>
            </a:pPr>
            <a:r>
              <a:rPr lang="en-US" sz="2000" i="0" dirty="0">
                <a:solidFill>
                  <a:schemeClr val="tx1"/>
                </a:solidFill>
                <a:effectLst/>
                <a:latin typeface="+mj-lt"/>
              </a:rPr>
              <a:t>Explored drone flight principles and controller roles through research papers.</a:t>
            </a:r>
          </a:p>
          <a:p>
            <a:pPr marL="114300" indent="0" algn="l">
              <a:lnSpc>
                <a:spcPct val="100000"/>
              </a:lnSpc>
              <a:buNone/>
            </a:pPr>
            <a:endParaRPr lang="en-US" sz="2000" i="0" dirty="0">
              <a:solidFill>
                <a:schemeClr val="tx1"/>
              </a:solidFill>
              <a:effectLst/>
              <a:latin typeface="+mj-lt"/>
            </a:endParaRPr>
          </a:p>
          <a:p>
            <a:pPr>
              <a:lnSpc>
                <a:spcPct val="100000"/>
              </a:lnSpc>
              <a:buFont typeface="Arial" panose="020B0604020202020204" pitchFamily="34" charset="0"/>
              <a:buChar char="•"/>
            </a:pPr>
            <a:r>
              <a:rPr lang="en-US" sz="2000" dirty="0">
                <a:solidFill>
                  <a:schemeClr val="tx1"/>
                </a:solidFill>
                <a:latin typeface="+mj-lt"/>
              </a:rPr>
              <a:t>Flying of drone is depends on many factors: </a:t>
            </a:r>
            <a:r>
              <a:rPr lang="en-US" sz="2000" b="1" dirty="0">
                <a:solidFill>
                  <a:schemeClr val="tx1"/>
                </a:solidFill>
                <a:latin typeface="+mj-lt"/>
              </a:rPr>
              <a:t>Roll, Pitch, Yaw, Position X, Position Y, Position Z.</a:t>
            </a:r>
          </a:p>
          <a:p>
            <a:pPr marL="114300" indent="0">
              <a:lnSpc>
                <a:spcPct val="100000"/>
              </a:lnSpc>
              <a:buNone/>
            </a:pPr>
            <a:endParaRPr lang="en-US" sz="2000" i="0" dirty="0">
              <a:solidFill>
                <a:schemeClr val="tx1"/>
              </a:solidFill>
              <a:effectLst/>
              <a:latin typeface="+mj-lt"/>
            </a:endParaRPr>
          </a:p>
          <a:p>
            <a:pPr algn="l">
              <a:lnSpc>
                <a:spcPct val="100000"/>
              </a:lnSpc>
              <a:buFont typeface="Arial" panose="020B0604020202020204" pitchFamily="34" charset="0"/>
              <a:buChar char="•"/>
            </a:pPr>
            <a:r>
              <a:rPr lang="en-US" sz="2000" i="0" dirty="0">
                <a:solidFill>
                  <a:schemeClr val="tx1"/>
                </a:solidFill>
                <a:effectLst/>
                <a:latin typeface="+mj-lt"/>
              </a:rPr>
              <a:t>Studied two conditions (3 DOF and 6 DOF) for comprehensive understanding.</a:t>
            </a:r>
          </a:p>
          <a:p>
            <a:pPr marL="114300" indent="0" algn="l">
              <a:lnSpc>
                <a:spcPct val="100000"/>
              </a:lnSpc>
              <a:buNone/>
            </a:pPr>
            <a:endParaRPr lang="en-US" sz="2000" i="0" dirty="0">
              <a:solidFill>
                <a:schemeClr val="tx1"/>
              </a:solidFill>
              <a:effectLst/>
              <a:latin typeface="+mj-lt"/>
            </a:endParaRPr>
          </a:p>
          <a:p>
            <a:pPr algn="l">
              <a:lnSpc>
                <a:spcPct val="100000"/>
              </a:lnSpc>
              <a:buFont typeface="Arial" panose="020B0604020202020204" pitchFamily="34" charset="0"/>
              <a:buChar char="•"/>
            </a:pPr>
            <a:r>
              <a:rPr lang="en-US" sz="2000" i="0" dirty="0">
                <a:solidFill>
                  <a:schemeClr val="tx1"/>
                </a:solidFill>
                <a:effectLst/>
                <a:latin typeface="+mj-lt"/>
              </a:rPr>
              <a:t>Opted for Z-direction focus due to design complexity and class scope</a:t>
            </a:r>
          </a:p>
          <a:p>
            <a:pPr marL="577850" lvl="1" indent="0" algn="l" rtl="0">
              <a:lnSpc>
                <a:spcPct val="115000"/>
              </a:lnSpc>
              <a:spcBef>
                <a:spcPts val="0"/>
              </a:spcBef>
              <a:spcAft>
                <a:spcPts val="0"/>
              </a:spcAft>
              <a:buClr>
                <a:schemeClr val="dk1"/>
              </a:buClr>
              <a:buSzPts val="1700"/>
              <a:buNone/>
            </a:pPr>
            <a:endParaRPr sz="1700" dirty="0">
              <a:latin typeface="+mj-lt"/>
            </a:endParaRPr>
          </a:p>
        </p:txBody>
      </p:sp>
      <p:sp>
        <p:nvSpPr>
          <p:cNvPr id="75" name="Google Shape;75;p15"/>
          <p:cNvSpPr txBox="1"/>
          <p:nvPr/>
        </p:nvSpPr>
        <p:spPr>
          <a:xfrm>
            <a:off x="2627850" y="4734350"/>
            <a:ext cx="388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chemeClr val="accent2"/>
                </a:solidFill>
              </a:rPr>
              <a:t>Controller Design for Self-Stabilizing Lab Cart</a:t>
            </a:r>
            <a:endParaRPr sz="700" dirty="0">
              <a:solidFill>
                <a:schemeClr val="accent2"/>
              </a:solidFill>
            </a:endParaRPr>
          </a:p>
          <a:p>
            <a:pPr marL="0" lvl="0" indent="0" algn="ctr" rtl="0">
              <a:spcBef>
                <a:spcPts val="0"/>
              </a:spcBef>
              <a:spcAft>
                <a:spcPts val="0"/>
              </a:spcAft>
              <a:buNone/>
            </a:pPr>
            <a:r>
              <a:rPr lang="en" sz="700" dirty="0">
                <a:solidFill>
                  <a:schemeClr val="accent2"/>
                </a:solidFill>
              </a:rPr>
              <a:t>MAE 506 Advanced System Modeling, Dynamics, and Control</a:t>
            </a:r>
            <a:endParaRPr sz="700" dirty="0">
              <a:solidFill>
                <a:schemeClr val="accent2"/>
              </a:solidFill>
            </a:endParaRPr>
          </a:p>
          <a:p>
            <a:pPr marL="0" lvl="0" indent="0" algn="ctr" rtl="0">
              <a:spcBef>
                <a:spcPts val="0"/>
              </a:spcBef>
              <a:spcAft>
                <a:spcPts val="0"/>
              </a:spcAft>
              <a:buNone/>
            </a:pPr>
            <a:endParaRPr sz="700" dirty="0">
              <a:solidFill>
                <a:schemeClr val="lt2"/>
              </a:solidFill>
            </a:endParaRPr>
          </a:p>
          <a:p>
            <a:pPr marL="0" lvl="0" indent="0" algn="ctr" rtl="0">
              <a:spcBef>
                <a:spcPts val="0"/>
              </a:spcBef>
              <a:spcAft>
                <a:spcPts val="0"/>
              </a:spcAft>
              <a:buNone/>
            </a:pPr>
            <a:endParaRPr sz="700" dirty="0">
              <a:solidFill>
                <a:schemeClr val="lt2"/>
              </a:solidFill>
            </a:endParaRPr>
          </a:p>
        </p:txBody>
      </p:sp>
      <p:pic>
        <p:nvPicPr>
          <p:cNvPr id="2050" name="Picture 2" descr="X-42 Avenger Quadcopter Drone with Wi-Fi Camera (DRW342MG)">
            <a:extLst>
              <a:ext uri="{FF2B5EF4-FFF2-40B4-BE49-F238E27FC236}">
                <a16:creationId xmlns:a16="http://schemas.microsoft.com/office/drawing/2014/main" id="{ED191E01-F290-D3AB-BAA5-15BE8257E3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00" b="22500"/>
          <a:stretch/>
        </p:blipFill>
        <p:spPr bwMode="auto">
          <a:xfrm>
            <a:off x="5872162" y="1443039"/>
            <a:ext cx="3188137" cy="220027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7;p14">
            <a:extLst>
              <a:ext uri="{FF2B5EF4-FFF2-40B4-BE49-F238E27FC236}">
                <a16:creationId xmlns:a16="http://schemas.microsoft.com/office/drawing/2014/main" id="{2318A5B1-C2D8-1383-318F-F46A4CA4CC71}"/>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1823612" y="0"/>
            <a:ext cx="511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Free Body Diagram</a:t>
            </a:r>
            <a:endParaRPr sz="2400" b="1" dirty="0"/>
          </a:p>
        </p:txBody>
      </p:sp>
      <p:sp>
        <p:nvSpPr>
          <p:cNvPr id="83" name="Google Shape;83;p16"/>
          <p:cNvSpPr txBox="1"/>
          <p:nvPr/>
        </p:nvSpPr>
        <p:spPr>
          <a:xfrm>
            <a:off x="723019" y="2818603"/>
            <a:ext cx="3487200" cy="1388042"/>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dk1"/>
              </a:buClr>
              <a:buSzPts val="1700"/>
              <a:buChar char="●"/>
            </a:pPr>
            <a:r>
              <a:rPr lang="en" sz="1700" dirty="0">
                <a:solidFill>
                  <a:schemeClr val="dk1"/>
                </a:solidFill>
              </a:rPr>
              <a:t>Two parts: </a:t>
            </a: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 sz="1700" dirty="0">
                <a:solidFill>
                  <a:schemeClr val="dk1"/>
                </a:solidFill>
              </a:rPr>
              <a:t>Main Quadcopter body (M,d)</a:t>
            </a: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 sz="1700" dirty="0">
                <a:solidFill>
                  <a:schemeClr val="dk1"/>
                </a:solidFill>
              </a:rPr>
              <a:t>Rotor body (m,r)</a:t>
            </a:r>
            <a:endParaRPr sz="1700" dirty="0">
              <a:solidFill>
                <a:schemeClr val="dk1"/>
              </a:solidFill>
            </a:endParaRPr>
          </a:p>
        </p:txBody>
      </p:sp>
      <p:sp>
        <p:nvSpPr>
          <p:cNvPr id="84" name="Google Shape;84;p16"/>
          <p:cNvSpPr txBox="1">
            <a:spLocks noGrp="1"/>
          </p:cNvSpPr>
          <p:nvPr>
            <p:ph type="title"/>
          </p:nvPr>
        </p:nvSpPr>
        <p:spPr>
          <a:xfrm>
            <a:off x="3305381" y="2860540"/>
            <a:ext cx="511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1" dirty="0"/>
              <a:t>Assumptions</a:t>
            </a:r>
            <a:endParaRPr sz="2300" b="1" dirty="0"/>
          </a:p>
        </p:txBody>
      </p:sp>
      <p:sp>
        <p:nvSpPr>
          <p:cNvPr id="85" name="Google Shape;85;p16"/>
          <p:cNvSpPr txBox="1"/>
          <p:nvPr/>
        </p:nvSpPr>
        <p:spPr>
          <a:xfrm>
            <a:off x="2627850" y="4734350"/>
            <a:ext cx="388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2"/>
                </a:solidFill>
              </a:rPr>
              <a:t>Controller Design for Self-Stabilizing Lab Cart</a:t>
            </a:r>
            <a:endParaRPr sz="700">
              <a:solidFill>
                <a:schemeClr val="accent2"/>
              </a:solidFill>
            </a:endParaRPr>
          </a:p>
          <a:p>
            <a:pPr marL="0" lvl="0" indent="0" algn="ctr" rtl="0">
              <a:spcBef>
                <a:spcPts val="0"/>
              </a:spcBef>
              <a:spcAft>
                <a:spcPts val="0"/>
              </a:spcAft>
              <a:buNone/>
            </a:pPr>
            <a:r>
              <a:rPr lang="en" sz="700">
                <a:solidFill>
                  <a:schemeClr val="accent2"/>
                </a:solidFill>
              </a:rPr>
              <a:t>MAE 506 Advanced System Modeling, Dynamics, and Control</a:t>
            </a:r>
            <a:endParaRPr sz="700">
              <a:solidFill>
                <a:schemeClr val="accent2"/>
              </a:solidFill>
            </a:endParaRPr>
          </a:p>
          <a:p>
            <a:pPr marL="0" lvl="0" indent="0" algn="ctr" rtl="0">
              <a:spcBef>
                <a:spcPts val="0"/>
              </a:spcBef>
              <a:spcAft>
                <a:spcPts val="0"/>
              </a:spcAft>
              <a:buNone/>
            </a:pPr>
            <a:endParaRPr sz="700">
              <a:solidFill>
                <a:schemeClr val="lt2"/>
              </a:solidFill>
            </a:endParaRPr>
          </a:p>
          <a:p>
            <a:pPr marL="0" lvl="0" indent="0" algn="ctr" rtl="0">
              <a:spcBef>
                <a:spcPts val="0"/>
              </a:spcBef>
              <a:spcAft>
                <a:spcPts val="0"/>
              </a:spcAft>
              <a:buNone/>
            </a:pPr>
            <a:endParaRPr sz="700">
              <a:solidFill>
                <a:schemeClr val="lt2"/>
              </a:solidFill>
            </a:endParaRPr>
          </a:p>
        </p:txBody>
      </p:sp>
      <p:sp>
        <p:nvSpPr>
          <p:cNvPr id="86" name="Google Shape;86;p16"/>
          <p:cNvSpPr txBox="1"/>
          <p:nvPr/>
        </p:nvSpPr>
        <p:spPr>
          <a:xfrm>
            <a:off x="4495342" y="3324241"/>
            <a:ext cx="4418700" cy="786339"/>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dk1"/>
              </a:buClr>
              <a:buSzPts val="1700"/>
              <a:buChar char="●"/>
            </a:pPr>
            <a:r>
              <a:rPr lang="en" sz="1700" dirty="0">
                <a:solidFill>
                  <a:schemeClr val="dk1"/>
                </a:solidFill>
              </a:rPr>
              <a:t>Considering mass of rotor body = 1 gm</a:t>
            </a:r>
            <a:endParaRPr sz="17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 sz="1700" dirty="0">
                <a:solidFill>
                  <a:schemeClr val="dk1"/>
                </a:solidFill>
              </a:rPr>
              <a:t>Value of c = 1</a:t>
            </a:r>
            <a:endParaRPr sz="1700" dirty="0">
              <a:solidFill>
                <a:schemeClr val="dk1"/>
              </a:solidFill>
            </a:endParaRPr>
          </a:p>
        </p:txBody>
      </p:sp>
      <p:pic>
        <p:nvPicPr>
          <p:cNvPr id="3" name="Picture 2">
            <a:extLst>
              <a:ext uri="{FF2B5EF4-FFF2-40B4-BE49-F238E27FC236}">
                <a16:creationId xmlns:a16="http://schemas.microsoft.com/office/drawing/2014/main" id="{AD246526-5859-F50E-C693-9CCB29015AC5}"/>
              </a:ext>
            </a:extLst>
          </p:cNvPr>
          <p:cNvPicPr>
            <a:picLocks noChangeAspect="1"/>
          </p:cNvPicPr>
          <p:nvPr/>
        </p:nvPicPr>
        <p:blipFill>
          <a:blip r:embed="rId3"/>
          <a:stretch>
            <a:fillRect/>
          </a:stretch>
        </p:blipFill>
        <p:spPr>
          <a:xfrm>
            <a:off x="5057767" y="537145"/>
            <a:ext cx="3008087" cy="2249951"/>
          </a:xfrm>
          <a:prstGeom prst="rect">
            <a:avLst/>
          </a:prstGeom>
        </p:spPr>
      </p:pic>
      <p:pic>
        <p:nvPicPr>
          <p:cNvPr id="5" name="Picture 4">
            <a:extLst>
              <a:ext uri="{FF2B5EF4-FFF2-40B4-BE49-F238E27FC236}">
                <a16:creationId xmlns:a16="http://schemas.microsoft.com/office/drawing/2014/main" id="{659FB3A7-657C-3AD0-B17E-D42A130F4C5E}"/>
              </a:ext>
            </a:extLst>
          </p:cNvPr>
          <p:cNvPicPr>
            <a:picLocks noChangeAspect="1"/>
          </p:cNvPicPr>
          <p:nvPr/>
        </p:nvPicPr>
        <p:blipFill>
          <a:blip r:embed="rId4"/>
          <a:stretch>
            <a:fillRect/>
          </a:stretch>
        </p:blipFill>
        <p:spPr>
          <a:xfrm>
            <a:off x="996102" y="568652"/>
            <a:ext cx="3124838" cy="2234791"/>
          </a:xfrm>
          <a:prstGeom prst="rect">
            <a:avLst/>
          </a:prstGeom>
        </p:spPr>
      </p:pic>
      <p:sp>
        <p:nvSpPr>
          <p:cNvPr id="2" name="Google Shape;67;p14">
            <a:extLst>
              <a:ext uri="{FF2B5EF4-FFF2-40B4-BE49-F238E27FC236}">
                <a16:creationId xmlns:a16="http://schemas.microsoft.com/office/drawing/2014/main" id="{B4040EDD-56B4-B29C-834B-A8DB1B0AF3E1}"/>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p:nvPr/>
        </p:nvSpPr>
        <p:spPr>
          <a:xfrm>
            <a:off x="2072763" y="101775"/>
            <a:ext cx="426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solidFill>
                  <a:srgbClr val="FFFFFF"/>
                </a:solidFill>
              </a:rPr>
              <a:t>Quadcopter Dynamics</a:t>
            </a:r>
            <a:endParaRPr sz="2400" b="1" dirty="0">
              <a:solidFill>
                <a:srgbClr val="FFFFFF"/>
              </a:solidFill>
            </a:endParaRPr>
          </a:p>
        </p:txBody>
      </p:sp>
      <p:sp>
        <p:nvSpPr>
          <p:cNvPr id="93" name="Google Shape;93;p17"/>
          <p:cNvSpPr txBox="1"/>
          <p:nvPr/>
        </p:nvSpPr>
        <p:spPr>
          <a:xfrm>
            <a:off x="436843" y="1186145"/>
            <a:ext cx="5271203" cy="2308294"/>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FFFF"/>
              </a:buClr>
              <a:buSzPts val="1600"/>
              <a:buChar char="●"/>
            </a:pPr>
            <a:r>
              <a:rPr lang="en-US" sz="2000" b="1" dirty="0">
                <a:solidFill>
                  <a:srgbClr val="FFFFFF"/>
                </a:solidFill>
                <a:latin typeface="+mj-lt"/>
              </a:rPr>
              <a:t>Quadcopter Modelling</a:t>
            </a:r>
            <a:endParaRPr sz="2000" b="1" dirty="0">
              <a:solidFill>
                <a:srgbClr val="FFFFFF"/>
              </a:solidFill>
              <a:latin typeface="+mj-lt"/>
            </a:endParaRPr>
          </a:p>
          <a:p>
            <a:pPr marL="914400" lvl="1" indent="-330200" algn="l" rtl="0">
              <a:lnSpc>
                <a:spcPct val="115000"/>
              </a:lnSpc>
              <a:spcBef>
                <a:spcPts val="0"/>
              </a:spcBef>
              <a:spcAft>
                <a:spcPts val="0"/>
              </a:spcAft>
              <a:buClr>
                <a:srgbClr val="FFFFFF"/>
              </a:buClr>
              <a:buSzPts val="1600"/>
              <a:buChar char="○"/>
            </a:pPr>
            <a:r>
              <a:rPr lang="en" sz="2000" b="1" dirty="0">
                <a:solidFill>
                  <a:schemeClr val="bg1"/>
                </a:solidFill>
                <a:highlight>
                  <a:srgbClr val="C0C0C0"/>
                </a:highlight>
                <a:latin typeface="+mj-lt"/>
              </a:rPr>
              <a:t>Roll Motion</a:t>
            </a:r>
            <a:endParaRPr sz="2000" b="1" dirty="0">
              <a:solidFill>
                <a:schemeClr val="bg1"/>
              </a:solidFill>
              <a:highlight>
                <a:srgbClr val="C0C0C0"/>
              </a:highlight>
              <a:latin typeface="+mj-lt"/>
            </a:endParaRPr>
          </a:p>
          <a:p>
            <a:pPr marL="914400" lvl="1" indent="-330200" algn="l" rtl="0">
              <a:lnSpc>
                <a:spcPct val="115000"/>
              </a:lnSpc>
              <a:spcBef>
                <a:spcPts val="0"/>
              </a:spcBef>
              <a:spcAft>
                <a:spcPts val="0"/>
              </a:spcAft>
              <a:buClr>
                <a:srgbClr val="FFFFFF"/>
              </a:buClr>
              <a:buSzPts val="1600"/>
              <a:buChar char="○"/>
            </a:pPr>
            <a:r>
              <a:rPr lang="en-US" sz="2000" b="1" dirty="0">
                <a:solidFill>
                  <a:schemeClr val="bg1"/>
                </a:solidFill>
                <a:highlight>
                  <a:srgbClr val="C0C0C0"/>
                </a:highlight>
                <a:latin typeface="+mj-lt"/>
              </a:rPr>
              <a:t>Pitch Motion</a:t>
            </a:r>
          </a:p>
          <a:p>
            <a:pPr marL="914400" lvl="1" indent="-330200" algn="l" rtl="0">
              <a:lnSpc>
                <a:spcPct val="115000"/>
              </a:lnSpc>
              <a:spcBef>
                <a:spcPts val="0"/>
              </a:spcBef>
              <a:spcAft>
                <a:spcPts val="0"/>
              </a:spcAft>
              <a:buClr>
                <a:srgbClr val="FFFFFF"/>
              </a:buClr>
              <a:buSzPts val="1600"/>
              <a:buChar char="○"/>
            </a:pPr>
            <a:r>
              <a:rPr lang="en-US" sz="2000" b="1" dirty="0">
                <a:solidFill>
                  <a:schemeClr val="bg1"/>
                </a:solidFill>
                <a:highlight>
                  <a:srgbClr val="C0C0C0"/>
                </a:highlight>
                <a:latin typeface="+mj-lt"/>
              </a:rPr>
              <a:t>Yaw Motion</a:t>
            </a:r>
          </a:p>
          <a:p>
            <a:pPr marL="914400" lvl="1" indent="-330200" algn="l" rtl="0">
              <a:lnSpc>
                <a:spcPct val="115000"/>
              </a:lnSpc>
              <a:spcBef>
                <a:spcPts val="0"/>
              </a:spcBef>
              <a:spcAft>
                <a:spcPts val="0"/>
              </a:spcAft>
              <a:buClr>
                <a:srgbClr val="FFFFFF"/>
              </a:buClr>
              <a:buSzPts val="1600"/>
              <a:buChar char="○"/>
            </a:pPr>
            <a:r>
              <a:rPr lang="en-US" sz="2000" b="1" dirty="0">
                <a:solidFill>
                  <a:schemeClr val="bg1"/>
                </a:solidFill>
                <a:highlight>
                  <a:srgbClr val="C0C0C0"/>
                </a:highlight>
                <a:latin typeface="+mj-lt"/>
              </a:rPr>
              <a:t>Vertical Motion</a:t>
            </a:r>
          </a:p>
          <a:p>
            <a:pPr marL="914400" lvl="1" indent="-330200" algn="l" rtl="0">
              <a:lnSpc>
                <a:spcPct val="115000"/>
              </a:lnSpc>
              <a:spcBef>
                <a:spcPts val="0"/>
              </a:spcBef>
              <a:spcAft>
                <a:spcPts val="0"/>
              </a:spcAft>
              <a:buClr>
                <a:srgbClr val="FFFFFF"/>
              </a:buClr>
              <a:buSzPts val="1600"/>
              <a:buChar char="○"/>
            </a:pPr>
            <a:r>
              <a:rPr lang="en-US" sz="2000" b="1" dirty="0">
                <a:solidFill>
                  <a:schemeClr val="bg1"/>
                </a:solidFill>
                <a:highlight>
                  <a:srgbClr val="C0C0C0"/>
                </a:highlight>
                <a:latin typeface="+mj-lt"/>
              </a:rPr>
              <a:t>Horizontal Motion</a:t>
            </a:r>
          </a:p>
        </p:txBody>
      </p:sp>
      <p:sp>
        <p:nvSpPr>
          <p:cNvPr id="102" name="Google Shape;102;p17"/>
          <p:cNvSpPr txBox="1"/>
          <p:nvPr/>
        </p:nvSpPr>
        <p:spPr>
          <a:xfrm>
            <a:off x="2627850" y="4734350"/>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2"/>
                </a:solidFill>
              </a:rPr>
              <a:t>Controller Design for Self-Stabilizing Lab Cart</a:t>
            </a:r>
            <a:endParaRPr sz="700">
              <a:solidFill>
                <a:schemeClr val="accent2"/>
              </a:solidFill>
            </a:endParaRPr>
          </a:p>
          <a:p>
            <a:pPr marL="0" lvl="0" indent="0" algn="ctr" rtl="0">
              <a:spcBef>
                <a:spcPts val="0"/>
              </a:spcBef>
              <a:spcAft>
                <a:spcPts val="0"/>
              </a:spcAft>
              <a:buNone/>
            </a:pPr>
            <a:r>
              <a:rPr lang="en" sz="700">
                <a:solidFill>
                  <a:schemeClr val="accent2"/>
                </a:solidFill>
              </a:rPr>
              <a:t>MAE 506 Advanced System Modeling, Dynamics, and Control</a:t>
            </a:r>
            <a:endParaRPr sz="700">
              <a:solidFill>
                <a:schemeClr val="lt2"/>
              </a:solidFill>
            </a:endParaRPr>
          </a:p>
        </p:txBody>
      </p:sp>
      <p:pic>
        <p:nvPicPr>
          <p:cNvPr id="22" name="Picture 21">
            <a:extLst>
              <a:ext uri="{FF2B5EF4-FFF2-40B4-BE49-F238E27FC236}">
                <a16:creationId xmlns:a16="http://schemas.microsoft.com/office/drawing/2014/main" id="{12C2FEA5-509B-18E2-A92B-450944ED879A}"/>
              </a:ext>
            </a:extLst>
          </p:cNvPr>
          <p:cNvPicPr>
            <a:picLocks noChangeAspect="1"/>
          </p:cNvPicPr>
          <p:nvPr/>
        </p:nvPicPr>
        <p:blipFill>
          <a:blip r:embed="rId3"/>
          <a:stretch>
            <a:fillRect/>
          </a:stretch>
        </p:blipFill>
        <p:spPr>
          <a:xfrm>
            <a:off x="4889725" y="1592504"/>
            <a:ext cx="3418456" cy="1901935"/>
          </a:xfrm>
          <a:prstGeom prst="rect">
            <a:avLst/>
          </a:prstGeom>
        </p:spPr>
      </p:pic>
      <p:sp>
        <p:nvSpPr>
          <p:cNvPr id="2" name="Google Shape;67;p14">
            <a:extLst>
              <a:ext uri="{FF2B5EF4-FFF2-40B4-BE49-F238E27FC236}">
                <a16:creationId xmlns:a16="http://schemas.microsoft.com/office/drawing/2014/main" id="{652FECA1-DE94-CFE4-418C-E6E9BA73D701}"/>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6B48-47E5-D03F-E10E-00DD33D5C8A9}"/>
              </a:ext>
            </a:extLst>
          </p:cNvPr>
          <p:cNvSpPr>
            <a:spLocks noGrp="1"/>
          </p:cNvSpPr>
          <p:nvPr>
            <p:ph type="title"/>
          </p:nvPr>
        </p:nvSpPr>
        <p:spPr>
          <a:xfrm>
            <a:off x="676517" y="406118"/>
            <a:ext cx="1895052" cy="572700"/>
          </a:xfrm>
        </p:spPr>
        <p:txBody>
          <a:bodyPr>
            <a:normAutofit fontScale="90000"/>
          </a:bodyPr>
          <a:lstStyle/>
          <a:p>
            <a:r>
              <a:rPr lang="en-US" dirty="0"/>
              <a:t>Roll Motion</a:t>
            </a:r>
          </a:p>
        </p:txBody>
      </p:sp>
      <p:sp>
        <p:nvSpPr>
          <p:cNvPr id="3" name="Text Placeholder 2">
            <a:extLst>
              <a:ext uri="{FF2B5EF4-FFF2-40B4-BE49-F238E27FC236}">
                <a16:creationId xmlns:a16="http://schemas.microsoft.com/office/drawing/2014/main" id="{54F2C4C4-55F0-588D-5E26-FDC34E217C6F}"/>
              </a:ext>
            </a:extLst>
          </p:cNvPr>
          <p:cNvSpPr>
            <a:spLocks noGrp="1"/>
          </p:cNvSpPr>
          <p:nvPr>
            <p:ph type="body" idx="1"/>
          </p:nvPr>
        </p:nvSpPr>
        <p:spPr>
          <a:xfrm>
            <a:off x="128820" y="1017725"/>
            <a:ext cx="2414016" cy="1335331"/>
          </a:xfrm>
        </p:spPr>
        <p:txBody>
          <a:bodyPr>
            <a:normAutofit lnSpcReduction="10000"/>
          </a:bodyPr>
          <a:lstStyle/>
          <a:p>
            <a:r>
              <a:rPr lang="en-US" sz="1800" b="1" dirty="0">
                <a:solidFill>
                  <a:srgbClr val="FFFFFF"/>
                </a:solidFill>
              </a:rPr>
              <a:t>r</a:t>
            </a:r>
            <a:r>
              <a:rPr lang="en-US" sz="1800" dirty="0">
                <a:solidFill>
                  <a:srgbClr val="FFFFFF"/>
                </a:solidFill>
              </a:rPr>
              <a:t> (Moment arm) is distance of individual forces from x-axis</a:t>
            </a:r>
          </a:p>
          <a:p>
            <a:pPr marL="114300" indent="0">
              <a:buNone/>
            </a:pPr>
            <a:endParaRPr lang="en-US" dirty="0"/>
          </a:p>
        </p:txBody>
      </p:sp>
      <p:sp>
        <p:nvSpPr>
          <p:cNvPr id="4" name="Title 1">
            <a:extLst>
              <a:ext uri="{FF2B5EF4-FFF2-40B4-BE49-F238E27FC236}">
                <a16:creationId xmlns:a16="http://schemas.microsoft.com/office/drawing/2014/main" id="{BEE9A589-351B-88F7-8B45-BE8082AF06A1}"/>
              </a:ext>
            </a:extLst>
          </p:cNvPr>
          <p:cNvSpPr txBox="1">
            <a:spLocks/>
          </p:cNvSpPr>
          <p:nvPr/>
        </p:nvSpPr>
        <p:spPr>
          <a:xfrm>
            <a:off x="3624474" y="445025"/>
            <a:ext cx="2044806" cy="5727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t>Pitch</a:t>
            </a:r>
            <a:r>
              <a:rPr lang="en-US" dirty="0"/>
              <a:t> Motion</a:t>
            </a:r>
          </a:p>
        </p:txBody>
      </p:sp>
      <p:sp>
        <p:nvSpPr>
          <p:cNvPr id="5" name="Title 1">
            <a:extLst>
              <a:ext uri="{FF2B5EF4-FFF2-40B4-BE49-F238E27FC236}">
                <a16:creationId xmlns:a16="http://schemas.microsoft.com/office/drawing/2014/main" id="{D7BE8E6F-7D57-4EC5-3337-0CFB0CA42D10}"/>
              </a:ext>
            </a:extLst>
          </p:cNvPr>
          <p:cNvSpPr txBox="1">
            <a:spLocks/>
          </p:cNvSpPr>
          <p:nvPr/>
        </p:nvSpPr>
        <p:spPr>
          <a:xfrm>
            <a:off x="6297972" y="445025"/>
            <a:ext cx="1895052"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Yaw Motion</a:t>
            </a:r>
          </a:p>
        </p:txBody>
      </p:sp>
      <p:sp>
        <p:nvSpPr>
          <p:cNvPr id="6" name="Text Placeholder 2">
            <a:extLst>
              <a:ext uri="{FF2B5EF4-FFF2-40B4-BE49-F238E27FC236}">
                <a16:creationId xmlns:a16="http://schemas.microsoft.com/office/drawing/2014/main" id="{AAFE6EED-BFD3-5A54-5FBC-EE7F0281F018}"/>
              </a:ext>
            </a:extLst>
          </p:cNvPr>
          <p:cNvSpPr txBox="1">
            <a:spLocks/>
          </p:cNvSpPr>
          <p:nvPr/>
        </p:nvSpPr>
        <p:spPr>
          <a:xfrm>
            <a:off x="3474720" y="1019640"/>
            <a:ext cx="2414016" cy="145533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r>
              <a:rPr lang="en-US" sz="1800" b="1" dirty="0">
                <a:solidFill>
                  <a:srgbClr val="FFFFFF"/>
                </a:solidFill>
              </a:rPr>
              <a:t>r</a:t>
            </a:r>
            <a:r>
              <a:rPr lang="en-US" sz="1800" dirty="0">
                <a:solidFill>
                  <a:srgbClr val="FFFFFF"/>
                </a:solidFill>
              </a:rPr>
              <a:t> (Moment arm) is distance of individual forces from y-axis</a:t>
            </a:r>
          </a:p>
          <a:p>
            <a:pPr marL="114300" indent="0">
              <a:buNone/>
            </a:pPr>
            <a:endParaRPr lang="en-US" dirty="0"/>
          </a:p>
        </p:txBody>
      </p:sp>
      <p:sp>
        <p:nvSpPr>
          <p:cNvPr id="7" name="Text Placeholder 2">
            <a:extLst>
              <a:ext uri="{FF2B5EF4-FFF2-40B4-BE49-F238E27FC236}">
                <a16:creationId xmlns:a16="http://schemas.microsoft.com/office/drawing/2014/main" id="{338F0CBB-2D81-2BDF-6E2A-F9B6AE34F78A}"/>
              </a:ext>
            </a:extLst>
          </p:cNvPr>
          <p:cNvSpPr txBox="1">
            <a:spLocks/>
          </p:cNvSpPr>
          <p:nvPr/>
        </p:nvSpPr>
        <p:spPr>
          <a:xfrm>
            <a:off x="6200436" y="1017725"/>
            <a:ext cx="2631864" cy="12134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r>
              <a:rPr lang="en-US" sz="1800" dirty="0">
                <a:solidFill>
                  <a:srgbClr val="FFFFFF"/>
                </a:solidFill>
              </a:rPr>
              <a:t>Modeled as </a:t>
            </a:r>
            <a:r>
              <a:rPr lang="en-US" sz="1800" dirty="0" err="1">
                <a:solidFill>
                  <a:srgbClr val="FFFFFF"/>
                </a:solidFill>
              </a:rPr>
              <a:t>Tz</a:t>
            </a:r>
            <a:r>
              <a:rPr lang="en-US" sz="1800" dirty="0">
                <a:solidFill>
                  <a:srgbClr val="FFFFFF"/>
                </a:solidFill>
              </a:rPr>
              <a:t>, and reactive torque is Q</a:t>
            </a:r>
          </a:p>
        </p:txBody>
      </p:sp>
      <p:pic>
        <p:nvPicPr>
          <p:cNvPr id="8" name="Picture 7">
            <a:extLst>
              <a:ext uri="{FF2B5EF4-FFF2-40B4-BE49-F238E27FC236}">
                <a16:creationId xmlns:a16="http://schemas.microsoft.com/office/drawing/2014/main" id="{42CA7C93-A8AB-FD3F-7096-74539A071138}"/>
              </a:ext>
            </a:extLst>
          </p:cNvPr>
          <p:cNvPicPr>
            <a:picLocks noChangeAspect="1"/>
          </p:cNvPicPr>
          <p:nvPr/>
        </p:nvPicPr>
        <p:blipFill>
          <a:blip r:embed="rId2"/>
          <a:stretch>
            <a:fillRect/>
          </a:stretch>
        </p:blipFill>
        <p:spPr>
          <a:xfrm>
            <a:off x="659149" y="2357704"/>
            <a:ext cx="1533315" cy="312343"/>
          </a:xfrm>
          <a:prstGeom prst="rect">
            <a:avLst/>
          </a:prstGeom>
        </p:spPr>
      </p:pic>
      <p:pic>
        <p:nvPicPr>
          <p:cNvPr id="9" name="Picture 8">
            <a:extLst>
              <a:ext uri="{FF2B5EF4-FFF2-40B4-BE49-F238E27FC236}">
                <a16:creationId xmlns:a16="http://schemas.microsoft.com/office/drawing/2014/main" id="{27035CC7-1F31-C465-472F-15ECFF15D7EF}"/>
              </a:ext>
            </a:extLst>
          </p:cNvPr>
          <p:cNvPicPr>
            <a:picLocks noChangeAspect="1"/>
          </p:cNvPicPr>
          <p:nvPr/>
        </p:nvPicPr>
        <p:blipFill>
          <a:blip r:embed="rId3"/>
          <a:stretch>
            <a:fillRect/>
          </a:stretch>
        </p:blipFill>
        <p:spPr>
          <a:xfrm>
            <a:off x="287316" y="2919643"/>
            <a:ext cx="2555518" cy="237222"/>
          </a:xfrm>
          <a:prstGeom prst="rect">
            <a:avLst/>
          </a:prstGeom>
        </p:spPr>
      </p:pic>
      <p:pic>
        <p:nvPicPr>
          <p:cNvPr id="10" name="Picture 9">
            <a:extLst>
              <a:ext uri="{FF2B5EF4-FFF2-40B4-BE49-F238E27FC236}">
                <a16:creationId xmlns:a16="http://schemas.microsoft.com/office/drawing/2014/main" id="{7257333B-69A0-A4D7-5218-5043B549AFD9}"/>
              </a:ext>
            </a:extLst>
          </p:cNvPr>
          <p:cNvPicPr>
            <a:picLocks noChangeAspect="1"/>
          </p:cNvPicPr>
          <p:nvPr/>
        </p:nvPicPr>
        <p:blipFill>
          <a:blip r:embed="rId4"/>
          <a:stretch>
            <a:fillRect/>
          </a:stretch>
        </p:blipFill>
        <p:spPr>
          <a:xfrm>
            <a:off x="760136" y="3360016"/>
            <a:ext cx="1151384" cy="210468"/>
          </a:xfrm>
          <a:prstGeom prst="rect">
            <a:avLst/>
          </a:prstGeom>
        </p:spPr>
      </p:pic>
      <p:pic>
        <p:nvPicPr>
          <p:cNvPr id="11" name="Picture 10">
            <a:extLst>
              <a:ext uri="{FF2B5EF4-FFF2-40B4-BE49-F238E27FC236}">
                <a16:creationId xmlns:a16="http://schemas.microsoft.com/office/drawing/2014/main" id="{67BA73F6-7DED-F52F-85CE-8F7DB94C7CAA}"/>
              </a:ext>
            </a:extLst>
          </p:cNvPr>
          <p:cNvPicPr>
            <a:picLocks noChangeAspect="1"/>
          </p:cNvPicPr>
          <p:nvPr/>
        </p:nvPicPr>
        <p:blipFill>
          <a:blip r:embed="rId5"/>
          <a:stretch>
            <a:fillRect/>
          </a:stretch>
        </p:blipFill>
        <p:spPr>
          <a:xfrm>
            <a:off x="919403" y="3773635"/>
            <a:ext cx="832850" cy="400200"/>
          </a:xfrm>
          <a:prstGeom prst="rect">
            <a:avLst/>
          </a:prstGeom>
        </p:spPr>
      </p:pic>
      <p:pic>
        <p:nvPicPr>
          <p:cNvPr id="12" name="Picture 11">
            <a:extLst>
              <a:ext uri="{FF2B5EF4-FFF2-40B4-BE49-F238E27FC236}">
                <a16:creationId xmlns:a16="http://schemas.microsoft.com/office/drawing/2014/main" id="{90DE9DF2-5BC9-2A0F-EFF0-3A5B38055522}"/>
              </a:ext>
            </a:extLst>
          </p:cNvPr>
          <p:cNvPicPr>
            <a:picLocks noChangeAspect="1"/>
          </p:cNvPicPr>
          <p:nvPr/>
        </p:nvPicPr>
        <p:blipFill>
          <a:blip r:embed="rId6"/>
          <a:stretch>
            <a:fillRect/>
          </a:stretch>
        </p:blipFill>
        <p:spPr>
          <a:xfrm>
            <a:off x="760136" y="4376986"/>
            <a:ext cx="1204114" cy="220755"/>
          </a:xfrm>
          <a:prstGeom prst="rect">
            <a:avLst/>
          </a:prstGeom>
        </p:spPr>
      </p:pic>
      <p:sp>
        <p:nvSpPr>
          <p:cNvPr id="13" name="Google Shape;103;p17">
            <a:extLst>
              <a:ext uri="{FF2B5EF4-FFF2-40B4-BE49-F238E27FC236}">
                <a16:creationId xmlns:a16="http://schemas.microsoft.com/office/drawing/2014/main" id="{B045640F-1DFF-7E97-5C3B-996150838288}"/>
              </a:ext>
            </a:extLst>
          </p:cNvPr>
          <p:cNvSpPr/>
          <p:nvPr/>
        </p:nvSpPr>
        <p:spPr>
          <a:xfrm>
            <a:off x="187938" y="545579"/>
            <a:ext cx="439811" cy="371592"/>
          </a:xfrm>
          <a:prstGeom prst="ellipse">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999999"/>
                </a:solidFill>
              </a:rPr>
              <a:t>1</a:t>
            </a:r>
            <a:endParaRPr sz="2100" b="1" dirty="0">
              <a:solidFill>
                <a:srgbClr val="999999"/>
              </a:solidFill>
            </a:endParaRPr>
          </a:p>
        </p:txBody>
      </p:sp>
      <p:pic>
        <p:nvPicPr>
          <p:cNvPr id="15" name="Picture 14">
            <a:extLst>
              <a:ext uri="{FF2B5EF4-FFF2-40B4-BE49-F238E27FC236}">
                <a16:creationId xmlns:a16="http://schemas.microsoft.com/office/drawing/2014/main" id="{64A5589E-E7E6-E9D0-C64C-65A5850EE065}"/>
              </a:ext>
            </a:extLst>
          </p:cNvPr>
          <p:cNvPicPr>
            <a:picLocks noChangeAspect="1"/>
          </p:cNvPicPr>
          <p:nvPr/>
        </p:nvPicPr>
        <p:blipFill>
          <a:blip r:embed="rId7"/>
          <a:stretch>
            <a:fillRect/>
          </a:stretch>
        </p:blipFill>
        <p:spPr>
          <a:xfrm>
            <a:off x="3474720" y="2879827"/>
            <a:ext cx="2631865" cy="277038"/>
          </a:xfrm>
          <a:prstGeom prst="rect">
            <a:avLst/>
          </a:prstGeom>
        </p:spPr>
      </p:pic>
      <p:pic>
        <p:nvPicPr>
          <p:cNvPr id="17" name="Picture 16">
            <a:extLst>
              <a:ext uri="{FF2B5EF4-FFF2-40B4-BE49-F238E27FC236}">
                <a16:creationId xmlns:a16="http://schemas.microsoft.com/office/drawing/2014/main" id="{908A3F10-2D2A-D6B2-12BD-A2003BA31704}"/>
              </a:ext>
            </a:extLst>
          </p:cNvPr>
          <p:cNvPicPr>
            <a:picLocks noChangeAspect="1"/>
          </p:cNvPicPr>
          <p:nvPr/>
        </p:nvPicPr>
        <p:blipFill rotWithShape="1">
          <a:blip r:embed="rId8"/>
          <a:srcRect b="50519"/>
          <a:stretch/>
        </p:blipFill>
        <p:spPr>
          <a:xfrm>
            <a:off x="4030197" y="3365659"/>
            <a:ext cx="1379502" cy="210468"/>
          </a:xfrm>
          <a:prstGeom prst="rect">
            <a:avLst/>
          </a:prstGeom>
        </p:spPr>
      </p:pic>
      <p:pic>
        <p:nvPicPr>
          <p:cNvPr id="19" name="Picture 18">
            <a:extLst>
              <a:ext uri="{FF2B5EF4-FFF2-40B4-BE49-F238E27FC236}">
                <a16:creationId xmlns:a16="http://schemas.microsoft.com/office/drawing/2014/main" id="{7F11FD0B-541D-238B-BFA2-193DA862AD92}"/>
              </a:ext>
            </a:extLst>
          </p:cNvPr>
          <p:cNvPicPr>
            <a:picLocks noChangeAspect="1"/>
          </p:cNvPicPr>
          <p:nvPr/>
        </p:nvPicPr>
        <p:blipFill>
          <a:blip r:embed="rId9"/>
          <a:stretch>
            <a:fillRect/>
          </a:stretch>
        </p:blipFill>
        <p:spPr>
          <a:xfrm>
            <a:off x="4107856" y="4365501"/>
            <a:ext cx="1224184" cy="220755"/>
          </a:xfrm>
          <a:prstGeom prst="rect">
            <a:avLst/>
          </a:prstGeom>
        </p:spPr>
      </p:pic>
      <p:pic>
        <p:nvPicPr>
          <p:cNvPr id="21" name="Picture 20">
            <a:extLst>
              <a:ext uri="{FF2B5EF4-FFF2-40B4-BE49-F238E27FC236}">
                <a16:creationId xmlns:a16="http://schemas.microsoft.com/office/drawing/2014/main" id="{734899B3-47E4-3538-27A3-DACDC659003E}"/>
              </a:ext>
            </a:extLst>
          </p:cNvPr>
          <p:cNvPicPr>
            <a:picLocks noChangeAspect="1"/>
          </p:cNvPicPr>
          <p:nvPr/>
        </p:nvPicPr>
        <p:blipFill>
          <a:blip r:embed="rId10"/>
          <a:stretch>
            <a:fillRect/>
          </a:stretch>
        </p:blipFill>
        <p:spPr>
          <a:xfrm>
            <a:off x="3976735" y="3852490"/>
            <a:ext cx="1486426" cy="210468"/>
          </a:xfrm>
          <a:prstGeom prst="rect">
            <a:avLst/>
          </a:prstGeom>
        </p:spPr>
      </p:pic>
      <p:pic>
        <p:nvPicPr>
          <p:cNvPr id="23" name="Picture 22">
            <a:extLst>
              <a:ext uri="{FF2B5EF4-FFF2-40B4-BE49-F238E27FC236}">
                <a16:creationId xmlns:a16="http://schemas.microsoft.com/office/drawing/2014/main" id="{BD058AE4-4569-E295-F0DA-1F672E55715C}"/>
              </a:ext>
            </a:extLst>
          </p:cNvPr>
          <p:cNvPicPr>
            <a:picLocks noChangeAspect="1"/>
          </p:cNvPicPr>
          <p:nvPr/>
        </p:nvPicPr>
        <p:blipFill>
          <a:blip r:embed="rId11"/>
          <a:stretch>
            <a:fillRect/>
          </a:stretch>
        </p:blipFill>
        <p:spPr>
          <a:xfrm>
            <a:off x="6834547" y="2410259"/>
            <a:ext cx="1238288" cy="318703"/>
          </a:xfrm>
          <a:prstGeom prst="rect">
            <a:avLst/>
          </a:prstGeom>
        </p:spPr>
      </p:pic>
      <p:pic>
        <p:nvPicPr>
          <p:cNvPr id="28" name="Picture 27">
            <a:extLst>
              <a:ext uri="{FF2B5EF4-FFF2-40B4-BE49-F238E27FC236}">
                <a16:creationId xmlns:a16="http://schemas.microsoft.com/office/drawing/2014/main" id="{F6CD2EE4-0B2D-2F16-3E7F-239A2A25CDE8}"/>
              </a:ext>
            </a:extLst>
          </p:cNvPr>
          <p:cNvPicPr>
            <a:picLocks noChangeAspect="1"/>
          </p:cNvPicPr>
          <p:nvPr/>
        </p:nvPicPr>
        <p:blipFill>
          <a:blip r:embed="rId12"/>
          <a:stretch>
            <a:fillRect/>
          </a:stretch>
        </p:blipFill>
        <p:spPr>
          <a:xfrm>
            <a:off x="6927757" y="3383996"/>
            <a:ext cx="342653" cy="206710"/>
          </a:xfrm>
          <a:prstGeom prst="rect">
            <a:avLst/>
          </a:prstGeom>
        </p:spPr>
      </p:pic>
      <p:sp>
        <p:nvSpPr>
          <p:cNvPr id="29" name="Text Placeholder 2">
            <a:extLst>
              <a:ext uri="{FF2B5EF4-FFF2-40B4-BE49-F238E27FC236}">
                <a16:creationId xmlns:a16="http://schemas.microsoft.com/office/drawing/2014/main" id="{D6B039BA-4416-646D-98BA-698900FE568E}"/>
              </a:ext>
            </a:extLst>
          </p:cNvPr>
          <p:cNvSpPr txBox="1">
            <a:spLocks/>
          </p:cNvSpPr>
          <p:nvPr/>
        </p:nvSpPr>
        <p:spPr>
          <a:xfrm>
            <a:off x="6361719" y="3750645"/>
            <a:ext cx="629785" cy="475146"/>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None/>
            </a:pPr>
            <a:r>
              <a:rPr lang="en-US" dirty="0">
                <a:solidFill>
                  <a:schemeClr val="tx1"/>
                </a:solidFill>
              </a:rPr>
              <a:t>Q =</a:t>
            </a:r>
          </a:p>
        </p:txBody>
      </p:sp>
      <p:sp>
        <p:nvSpPr>
          <p:cNvPr id="30" name="Text Placeholder 2">
            <a:extLst>
              <a:ext uri="{FF2B5EF4-FFF2-40B4-BE49-F238E27FC236}">
                <a16:creationId xmlns:a16="http://schemas.microsoft.com/office/drawing/2014/main" id="{CB61AC5E-DB52-0191-855D-7347AC326B81}"/>
              </a:ext>
            </a:extLst>
          </p:cNvPr>
          <p:cNvSpPr txBox="1">
            <a:spLocks/>
          </p:cNvSpPr>
          <p:nvPr/>
        </p:nvSpPr>
        <p:spPr>
          <a:xfrm>
            <a:off x="7379133" y="3226872"/>
            <a:ext cx="1587933" cy="7276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lnSpc>
                <a:spcPct val="100000"/>
              </a:lnSpc>
              <a:buNone/>
            </a:pPr>
            <a:r>
              <a:rPr lang="en-US" sz="1200" dirty="0">
                <a:solidFill>
                  <a:schemeClr val="tx1"/>
                </a:solidFill>
              </a:rPr>
              <a:t>If </a:t>
            </a:r>
            <a:r>
              <a:rPr lang="en-US" sz="1200" dirty="0" err="1">
                <a:solidFill>
                  <a:schemeClr val="tx1"/>
                </a:solidFill>
              </a:rPr>
              <a:t>i</a:t>
            </a:r>
            <a:r>
              <a:rPr lang="en-US" sz="1200" dirty="0">
                <a:solidFill>
                  <a:schemeClr val="tx1"/>
                </a:solidFill>
              </a:rPr>
              <a:t> </a:t>
            </a:r>
            <a:r>
              <a:rPr lang="en-US" sz="1200" dirty="0" err="1">
                <a:solidFill>
                  <a:schemeClr val="tx1"/>
                </a:solidFill>
              </a:rPr>
              <a:t>th</a:t>
            </a:r>
            <a:r>
              <a:rPr lang="en-US" sz="1200" dirty="0">
                <a:solidFill>
                  <a:schemeClr val="tx1"/>
                </a:solidFill>
              </a:rPr>
              <a:t> rotor is Counterclockwise</a:t>
            </a:r>
          </a:p>
        </p:txBody>
      </p:sp>
      <p:sp>
        <p:nvSpPr>
          <p:cNvPr id="31" name="Text Placeholder 2">
            <a:extLst>
              <a:ext uri="{FF2B5EF4-FFF2-40B4-BE49-F238E27FC236}">
                <a16:creationId xmlns:a16="http://schemas.microsoft.com/office/drawing/2014/main" id="{B82C8043-826A-2F04-3A04-077F3329AF04}"/>
              </a:ext>
            </a:extLst>
          </p:cNvPr>
          <p:cNvSpPr txBox="1">
            <a:spLocks/>
          </p:cNvSpPr>
          <p:nvPr/>
        </p:nvSpPr>
        <p:spPr>
          <a:xfrm>
            <a:off x="6355728" y="3297615"/>
            <a:ext cx="629785" cy="475146"/>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None/>
            </a:pPr>
            <a:r>
              <a:rPr lang="en-US" dirty="0">
                <a:solidFill>
                  <a:schemeClr val="tx1"/>
                </a:solidFill>
              </a:rPr>
              <a:t>Q =</a:t>
            </a:r>
          </a:p>
        </p:txBody>
      </p:sp>
      <p:pic>
        <p:nvPicPr>
          <p:cNvPr id="33" name="Picture 32">
            <a:extLst>
              <a:ext uri="{FF2B5EF4-FFF2-40B4-BE49-F238E27FC236}">
                <a16:creationId xmlns:a16="http://schemas.microsoft.com/office/drawing/2014/main" id="{6B496F46-1FA3-EECC-4E88-4A5ADE5B65B8}"/>
              </a:ext>
            </a:extLst>
          </p:cNvPr>
          <p:cNvPicPr>
            <a:picLocks noChangeAspect="1"/>
          </p:cNvPicPr>
          <p:nvPr/>
        </p:nvPicPr>
        <p:blipFill>
          <a:blip r:embed="rId13"/>
          <a:stretch>
            <a:fillRect/>
          </a:stretch>
        </p:blipFill>
        <p:spPr>
          <a:xfrm>
            <a:off x="6927757" y="3823521"/>
            <a:ext cx="411185" cy="237222"/>
          </a:xfrm>
          <a:prstGeom prst="rect">
            <a:avLst/>
          </a:prstGeom>
        </p:spPr>
      </p:pic>
      <p:sp>
        <p:nvSpPr>
          <p:cNvPr id="34" name="Text Placeholder 2">
            <a:extLst>
              <a:ext uri="{FF2B5EF4-FFF2-40B4-BE49-F238E27FC236}">
                <a16:creationId xmlns:a16="http://schemas.microsoft.com/office/drawing/2014/main" id="{5BDE723F-AADC-8D1F-F67C-4C0F52BBA4A8}"/>
              </a:ext>
            </a:extLst>
          </p:cNvPr>
          <p:cNvSpPr txBox="1">
            <a:spLocks/>
          </p:cNvSpPr>
          <p:nvPr/>
        </p:nvSpPr>
        <p:spPr>
          <a:xfrm>
            <a:off x="7399057" y="3696909"/>
            <a:ext cx="1587933" cy="7276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lnSpc>
                <a:spcPct val="100000"/>
              </a:lnSpc>
              <a:buNone/>
            </a:pPr>
            <a:r>
              <a:rPr lang="en-US" sz="1200" dirty="0">
                <a:solidFill>
                  <a:schemeClr val="tx1"/>
                </a:solidFill>
              </a:rPr>
              <a:t>If </a:t>
            </a:r>
            <a:r>
              <a:rPr lang="en-US" sz="1200" dirty="0" err="1">
                <a:solidFill>
                  <a:schemeClr val="tx1"/>
                </a:solidFill>
              </a:rPr>
              <a:t>i</a:t>
            </a:r>
            <a:r>
              <a:rPr lang="en-US" sz="1200" dirty="0">
                <a:solidFill>
                  <a:schemeClr val="tx1"/>
                </a:solidFill>
              </a:rPr>
              <a:t> </a:t>
            </a:r>
            <a:r>
              <a:rPr lang="en-US" sz="1200" dirty="0" err="1">
                <a:solidFill>
                  <a:schemeClr val="tx1"/>
                </a:solidFill>
              </a:rPr>
              <a:t>th</a:t>
            </a:r>
            <a:r>
              <a:rPr lang="en-US" sz="1200" dirty="0">
                <a:solidFill>
                  <a:schemeClr val="tx1"/>
                </a:solidFill>
              </a:rPr>
              <a:t> rotor is Clockwise</a:t>
            </a:r>
          </a:p>
        </p:txBody>
      </p:sp>
      <p:pic>
        <p:nvPicPr>
          <p:cNvPr id="36" name="Picture 35">
            <a:extLst>
              <a:ext uri="{FF2B5EF4-FFF2-40B4-BE49-F238E27FC236}">
                <a16:creationId xmlns:a16="http://schemas.microsoft.com/office/drawing/2014/main" id="{F9A8BA62-CC05-490F-9566-E11473CFE0B4}"/>
              </a:ext>
            </a:extLst>
          </p:cNvPr>
          <p:cNvPicPr>
            <a:picLocks noChangeAspect="1"/>
          </p:cNvPicPr>
          <p:nvPr/>
        </p:nvPicPr>
        <p:blipFill>
          <a:blip r:embed="rId14"/>
          <a:stretch>
            <a:fillRect/>
          </a:stretch>
        </p:blipFill>
        <p:spPr>
          <a:xfrm>
            <a:off x="6693336" y="4320504"/>
            <a:ext cx="2049593" cy="237222"/>
          </a:xfrm>
          <a:prstGeom prst="rect">
            <a:avLst/>
          </a:prstGeom>
        </p:spPr>
      </p:pic>
      <p:sp>
        <p:nvSpPr>
          <p:cNvPr id="37" name="Arrow: Down 36">
            <a:extLst>
              <a:ext uri="{FF2B5EF4-FFF2-40B4-BE49-F238E27FC236}">
                <a16:creationId xmlns:a16="http://schemas.microsoft.com/office/drawing/2014/main" id="{B1FC5A44-9267-53FA-50DD-36F410124CA8}"/>
              </a:ext>
            </a:extLst>
          </p:cNvPr>
          <p:cNvSpPr/>
          <p:nvPr/>
        </p:nvSpPr>
        <p:spPr>
          <a:xfrm>
            <a:off x="1271588" y="2743197"/>
            <a:ext cx="50006" cy="98631"/>
          </a:xfrm>
          <a:prstGeom prst="downArrow">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Arrow: Down 37">
            <a:extLst>
              <a:ext uri="{FF2B5EF4-FFF2-40B4-BE49-F238E27FC236}">
                <a16:creationId xmlns:a16="http://schemas.microsoft.com/office/drawing/2014/main" id="{3532FA2F-D9FF-7FFA-DC38-64D0C17609ED}"/>
              </a:ext>
            </a:extLst>
          </p:cNvPr>
          <p:cNvSpPr/>
          <p:nvPr/>
        </p:nvSpPr>
        <p:spPr>
          <a:xfrm>
            <a:off x="1266823" y="3209923"/>
            <a:ext cx="50006" cy="98631"/>
          </a:xfrm>
          <a:prstGeom prst="downArrow">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C19DEEB9-871F-9698-6620-DE2160698A15}"/>
              </a:ext>
            </a:extLst>
          </p:cNvPr>
          <p:cNvSpPr/>
          <p:nvPr/>
        </p:nvSpPr>
        <p:spPr>
          <a:xfrm>
            <a:off x="1266823" y="3624272"/>
            <a:ext cx="50006" cy="98631"/>
          </a:xfrm>
          <a:prstGeom prst="downArrow">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Arrow: Down 39">
            <a:extLst>
              <a:ext uri="{FF2B5EF4-FFF2-40B4-BE49-F238E27FC236}">
                <a16:creationId xmlns:a16="http://schemas.microsoft.com/office/drawing/2014/main" id="{D50CEC57-5B4C-3957-0ABB-B8B6E7C3ACA9}"/>
              </a:ext>
            </a:extLst>
          </p:cNvPr>
          <p:cNvSpPr/>
          <p:nvPr/>
        </p:nvSpPr>
        <p:spPr>
          <a:xfrm>
            <a:off x="1266822" y="4217198"/>
            <a:ext cx="50006" cy="98631"/>
          </a:xfrm>
          <a:prstGeom prst="downArrow">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B4AFDC39-FF42-7A43-1AFF-2054DFF26A49}"/>
              </a:ext>
            </a:extLst>
          </p:cNvPr>
          <p:cNvSpPr/>
          <p:nvPr/>
        </p:nvSpPr>
        <p:spPr>
          <a:xfrm>
            <a:off x="4695844" y="3209927"/>
            <a:ext cx="50006" cy="98631"/>
          </a:xfrm>
          <a:prstGeom prst="downArrow">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03EE3B44-C9AF-B961-0C0F-02CCB1FF4CC9}"/>
              </a:ext>
            </a:extLst>
          </p:cNvPr>
          <p:cNvSpPr/>
          <p:nvPr/>
        </p:nvSpPr>
        <p:spPr>
          <a:xfrm>
            <a:off x="4683936" y="3662368"/>
            <a:ext cx="50006" cy="98631"/>
          </a:xfrm>
          <a:prstGeom prst="downArrow">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B3636C82-A653-D477-B9F6-2CE04BC05958}"/>
              </a:ext>
            </a:extLst>
          </p:cNvPr>
          <p:cNvSpPr/>
          <p:nvPr/>
        </p:nvSpPr>
        <p:spPr>
          <a:xfrm>
            <a:off x="4683936" y="4148143"/>
            <a:ext cx="50006" cy="98631"/>
          </a:xfrm>
          <a:prstGeom prst="downArrow">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8E5FB109-8BFA-EC37-D1AF-43386744A9FF}"/>
              </a:ext>
            </a:extLst>
          </p:cNvPr>
          <p:cNvSpPr/>
          <p:nvPr/>
        </p:nvSpPr>
        <p:spPr>
          <a:xfrm>
            <a:off x="7427154" y="2879828"/>
            <a:ext cx="52352" cy="166792"/>
          </a:xfrm>
          <a:prstGeom prst="downArrow">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Google Shape;103;p17">
            <a:extLst>
              <a:ext uri="{FF2B5EF4-FFF2-40B4-BE49-F238E27FC236}">
                <a16:creationId xmlns:a16="http://schemas.microsoft.com/office/drawing/2014/main" id="{1F210DCE-A604-F9B6-B62F-D96A7308D846}"/>
              </a:ext>
            </a:extLst>
          </p:cNvPr>
          <p:cNvSpPr/>
          <p:nvPr/>
        </p:nvSpPr>
        <p:spPr>
          <a:xfrm>
            <a:off x="3177141" y="545579"/>
            <a:ext cx="439811" cy="371592"/>
          </a:xfrm>
          <a:prstGeom prst="ellipse">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999999"/>
                </a:solidFill>
              </a:rPr>
              <a:t>2</a:t>
            </a:r>
            <a:endParaRPr sz="2100" b="1" dirty="0">
              <a:solidFill>
                <a:srgbClr val="999999"/>
              </a:solidFill>
            </a:endParaRPr>
          </a:p>
        </p:txBody>
      </p:sp>
      <p:sp>
        <p:nvSpPr>
          <p:cNvPr id="46" name="Google Shape;103;p17">
            <a:extLst>
              <a:ext uri="{FF2B5EF4-FFF2-40B4-BE49-F238E27FC236}">
                <a16:creationId xmlns:a16="http://schemas.microsoft.com/office/drawing/2014/main" id="{F7626659-8698-F7D2-5867-418646D8C177}"/>
              </a:ext>
            </a:extLst>
          </p:cNvPr>
          <p:cNvSpPr/>
          <p:nvPr/>
        </p:nvSpPr>
        <p:spPr>
          <a:xfrm>
            <a:off x="5890292" y="537793"/>
            <a:ext cx="439811" cy="371592"/>
          </a:xfrm>
          <a:prstGeom prst="ellipse">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b="1" dirty="0">
                <a:solidFill>
                  <a:srgbClr val="999999"/>
                </a:solidFill>
              </a:rPr>
              <a:t>3</a:t>
            </a:r>
            <a:endParaRPr sz="2100" b="1" dirty="0">
              <a:solidFill>
                <a:srgbClr val="999999"/>
              </a:solidFill>
            </a:endParaRPr>
          </a:p>
        </p:txBody>
      </p:sp>
      <p:sp>
        <p:nvSpPr>
          <p:cNvPr id="47" name="Google Shape;75;p15">
            <a:extLst>
              <a:ext uri="{FF2B5EF4-FFF2-40B4-BE49-F238E27FC236}">
                <a16:creationId xmlns:a16="http://schemas.microsoft.com/office/drawing/2014/main" id="{FCB14022-D0D5-2867-57B8-7FF594B45750}"/>
              </a:ext>
            </a:extLst>
          </p:cNvPr>
          <p:cNvSpPr txBox="1"/>
          <p:nvPr/>
        </p:nvSpPr>
        <p:spPr>
          <a:xfrm>
            <a:off x="2627850" y="4734350"/>
            <a:ext cx="388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chemeClr val="accent2"/>
                </a:solidFill>
              </a:rPr>
              <a:t>Controller Design for Self-Stabilizing Lab Cart</a:t>
            </a:r>
            <a:endParaRPr sz="700" dirty="0">
              <a:solidFill>
                <a:schemeClr val="accent2"/>
              </a:solidFill>
            </a:endParaRPr>
          </a:p>
          <a:p>
            <a:pPr marL="0" lvl="0" indent="0" algn="ctr" rtl="0">
              <a:spcBef>
                <a:spcPts val="0"/>
              </a:spcBef>
              <a:spcAft>
                <a:spcPts val="0"/>
              </a:spcAft>
              <a:buNone/>
            </a:pPr>
            <a:r>
              <a:rPr lang="en" sz="700" dirty="0">
                <a:solidFill>
                  <a:schemeClr val="accent2"/>
                </a:solidFill>
              </a:rPr>
              <a:t>MAE 506 Advanced System Modeling, Dynamics, and Control</a:t>
            </a:r>
            <a:endParaRPr sz="700" dirty="0">
              <a:solidFill>
                <a:schemeClr val="accent2"/>
              </a:solidFill>
            </a:endParaRPr>
          </a:p>
          <a:p>
            <a:pPr marL="0" lvl="0" indent="0" algn="ctr" rtl="0">
              <a:spcBef>
                <a:spcPts val="0"/>
              </a:spcBef>
              <a:spcAft>
                <a:spcPts val="0"/>
              </a:spcAft>
              <a:buNone/>
            </a:pPr>
            <a:endParaRPr sz="700" dirty="0">
              <a:solidFill>
                <a:schemeClr val="lt2"/>
              </a:solidFill>
            </a:endParaRPr>
          </a:p>
          <a:p>
            <a:pPr marL="0" lvl="0" indent="0" algn="ctr" rtl="0">
              <a:spcBef>
                <a:spcPts val="0"/>
              </a:spcBef>
              <a:spcAft>
                <a:spcPts val="0"/>
              </a:spcAft>
              <a:buNone/>
            </a:pPr>
            <a:endParaRPr sz="700" dirty="0">
              <a:solidFill>
                <a:schemeClr val="lt2"/>
              </a:solidFill>
            </a:endParaRPr>
          </a:p>
        </p:txBody>
      </p:sp>
      <p:sp>
        <p:nvSpPr>
          <p:cNvPr id="14" name="Google Shape;67;p14">
            <a:extLst>
              <a:ext uri="{FF2B5EF4-FFF2-40B4-BE49-F238E27FC236}">
                <a16:creationId xmlns:a16="http://schemas.microsoft.com/office/drawing/2014/main" id="{B5BAFDBC-1DBE-77A7-80F4-B64E7B0F5C07}"/>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943911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91CE47-5019-35C5-D001-D4A354A827EC}"/>
              </a:ext>
            </a:extLst>
          </p:cNvPr>
          <p:cNvSpPr>
            <a:spLocks noGrp="1"/>
          </p:cNvSpPr>
          <p:nvPr>
            <p:ph type="title"/>
          </p:nvPr>
        </p:nvSpPr>
        <p:spPr>
          <a:xfrm>
            <a:off x="690805" y="427550"/>
            <a:ext cx="2659614" cy="572700"/>
          </a:xfrm>
        </p:spPr>
        <p:txBody>
          <a:bodyPr>
            <a:normAutofit fontScale="90000"/>
          </a:bodyPr>
          <a:lstStyle/>
          <a:p>
            <a:r>
              <a:rPr lang="en-US" dirty="0"/>
              <a:t>Vertical Motion</a:t>
            </a:r>
          </a:p>
        </p:txBody>
      </p:sp>
      <p:sp>
        <p:nvSpPr>
          <p:cNvPr id="5" name="Google Shape;103;p17">
            <a:extLst>
              <a:ext uri="{FF2B5EF4-FFF2-40B4-BE49-F238E27FC236}">
                <a16:creationId xmlns:a16="http://schemas.microsoft.com/office/drawing/2014/main" id="{227B91F0-4AEF-9036-98CD-3D393CF08EE0}"/>
              </a:ext>
            </a:extLst>
          </p:cNvPr>
          <p:cNvSpPr/>
          <p:nvPr/>
        </p:nvSpPr>
        <p:spPr>
          <a:xfrm>
            <a:off x="187938" y="545579"/>
            <a:ext cx="439811" cy="371592"/>
          </a:xfrm>
          <a:prstGeom prst="ellipse">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999999"/>
                </a:solidFill>
              </a:rPr>
              <a:t>4</a:t>
            </a:r>
            <a:endParaRPr sz="2100" b="1" dirty="0">
              <a:solidFill>
                <a:srgbClr val="999999"/>
              </a:solidFill>
            </a:endParaRPr>
          </a:p>
        </p:txBody>
      </p:sp>
      <p:sp>
        <p:nvSpPr>
          <p:cNvPr id="6" name="Title 1">
            <a:extLst>
              <a:ext uri="{FF2B5EF4-FFF2-40B4-BE49-F238E27FC236}">
                <a16:creationId xmlns:a16="http://schemas.microsoft.com/office/drawing/2014/main" id="{F81EB998-FE2B-ACED-327A-791B030122C7}"/>
              </a:ext>
            </a:extLst>
          </p:cNvPr>
          <p:cNvSpPr txBox="1">
            <a:spLocks/>
          </p:cNvSpPr>
          <p:nvPr/>
        </p:nvSpPr>
        <p:spPr>
          <a:xfrm>
            <a:off x="5282329" y="429902"/>
            <a:ext cx="2659614"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Horizontal Motion</a:t>
            </a:r>
          </a:p>
        </p:txBody>
      </p:sp>
      <p:sp>
        <p:nvSpPr>
          <p:cNvPr id="7" name="Google Shape;103;p17">
            <a:extLst>
              <a:ext uri="{FF2B5EF4-FFF2-40B4-BE49-F238E27FC236}">
                <a16:creationId xmlns:a16="http://schemas.microsoft.com/office/drawing/2014/main" id="{82C6F64C-C859-1EDF-48D2-87836B0E9971}"/>
              </a:ext>
            </a:extLst>
          </p:cNvPr>
          <p:cNvSpPr/>
          <p:nvPr/>
        </p:nvSpPr>
        <p:spPr>
          <a:xfrm>
            <a:off x="4761372" y="527255"/>
            <a:ext cx="439811" cy="371592"/>
          </a:xfrm>
          <a:prstGeom prst="ellipse">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999999"/>
                </a:solidFill>
              </a:rPr>
              <a:t>5</a:t>
            </a:r>
            <a:endParaRPr sz="2100" b="1" dirty="0">
              <a:solidFill>
                <a:srgbClr val="999999"/>
              </a:solidFill>
            </a:endParaRPr>
          </a:p>
        </p:txBody>
      </p:sp>
      <p:sp>
        <p:nvSpPr>
          <p:cNvPr id="8" name="Text Placeholder 2">
            <a:extLst>
              <a:ext uri="{FF2B5EF4-FFF2-40B4-BE49-F238E27FC236}">
                <a16:creationId xmlns:a16="http://schemas.microsoft.com/office/drawing/2014/main" id="{D253591E-0DB0-A51B-8F4A-03740942945F}"/>
              </a:ext>
            </a:extLst>
          </p:cNvPr>
          <p:cNvSpPr>
            <a:spLocks noGrp="1"/>
          </p:cNvSpPr>
          <p:nvPr>
            <p:ph type="body" idx="1"/>
          </p:nvPr>
        </p:nvSpPr>
        <p:spPr>
          <a:xfrm>
            <a:off x="128819" y="1017725"/>
            <a:ext cx="3907399" cy="1335331"/>
          </a:xfrm>
        </p:spPr>
        <p:txBody>
          <a:bodyPr>
            <a:normAutofit/>
          </a:bodyPr>
          <a:lstStyle/>
          <a:p>
            <a:r>
              <a:rPr lang="en-US" dirty="0">
                <a:solidFill>
                  <a:srgbClr val="FFFFFF"/>
                </a:solidFill>
              </a:rPr>
              <a:t>Motion is governed by total thrust force ‘T’ and weight ‘w’ along z- axis</a:t>
            </a:r>
            <a:endParaRPr lang="en-US" sz="1800" dirty="0">
              <a:solidFill>
                <a:srgbClr val="FFFFFF"/>
              </a:solidFill>
            </a:endParaRPr>
          </a:p>
          <a:p>
            <a:pPr marL="114300" indent="0">
              <a:buNone/>
            </a:pPr>
            <a:endParaRPr lang="en-US" dirty="0"/>
          </a:p>
        </p:txBody>
      </p:sp>
      <p:pic>
        <p:nvPicPr>
          <p:cNvPr id="10" name="Picture 9">
            <a:extLst>
              <a:ext uri="{FF2B5EF4-FFF2-40B4-BE49-F238E27FC236}">
                <a16:creationId xmlns:a16="http://schemas.microsoft.com/office/drawing/2014/main" id="{1A61FAB3-7B91-7DCC-E271-2978BC6CF889}"/>
              </a:ext>
            </a:extLst>
          </p:cNvPr>
          <p:cNvPicPr>
            <a:picLocks noChangeAspect="1"/>
          </p:cNvPicPr>
          <p:nvPr/>
        </p:nvPicPr>
        <p:blipFill>
          <a:blip r:embed="rId2"/>
          <a:stretch>
            <a:fillRect/>
          </a:stretch>
        </p:blipFill>
        <p:spPr>
          <a:xfrm>
            <a:off x="1330610" y="2201200"/>
            <a:ext cx="1173225" cy="338662"/>
          </a:xfrm>
          <a:prstGeom prst="rect">
            <a:avLst/>
          </a:prstGeom>
        </p:spPr>
      </p:pic>
      <p:sp>
        <p:nvSpPr>
          <p:cNvPr id="11" name="Text Placeholder 2">
            <a:extLst>
              <a:ext uri="{FF2B5EF4-FFF2-40B4-BE49-F238E27FC236}">
                <a16:creationId xmlns:a16="http://schemas.microsoft.com/office/drawing/2014/main" id="{D5B363E8-0F16-16F8-7FFC-92A3C1F590D5}"/>
              </a:ext>
            </a:extLst>
          </p:cNvPr>
          <p:cNvSpPr txBox="1">
            <a:spLocks/>
          </p:cNvSpPr>
          <p:nvPr/>
        </p:nvSpPr>
        <p:spPr>
          <a:xfrm>
            <a:off x="407843" y="2539862"/>
            <a:ext cx="3512119" cy="41578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Font typeface="Arial"/>
              <a:buNone/>
            </a:pPr>
            <a:r>
              <a:rPr lang="en-US" sz="1400" dirty="0">
                <a:solidFill>
                  <a:schemeClr val="tx1"/>
                </a:solidFill>
              </a:rPr>
              <a:t>By Newton’s second law equation,</a:t>
            </a:r>
            <a:r>
              <a:rPr lang="en-US" sz="1400" dirty="0"/>
              <a:t> </a:t>
            </a:r>
            <a:endParaRPr lang="en-US" sz="1400" dirty="0">
              <a:solidFill>
                <a:schemeClr val="tx1"/>
              </a:solidFill>
            </a:endParaRPr>
          </a:p>
        </p:txBody>
      </p:sp>
      <p:pic>
        <p:nvPicPr>
          <p:cNvPr id="13" name="Picture 12">
            <a:extLst>
              <a:ext uri="{FF2B5EF4-FFF2-40B4-BE49-F238E27FC236}">
                <a16:creationId xmlns:a16="http://schemas.microsoft.com/office/drawing/2014/main" id="{98F16CE7-314C-FBBD-7400-67C20AEB2668}"/>
              </a:ext>
            </a:extLst>
          </p:cNvPr>
          <p:cNvPicPr>
            <a:picLocks noChangeAspect="1"/>
          </p:cNvPicPr>
          <p:nvPr/>
        </p:nvPicPr>
        <p:blipFill>
          <a:blip r:embed="rId3"/>
          <a:stretch>
            <a:fillRect/>
          </a:stretch>
        </p:blipFill>
        <p:spPr>
          <a:xfrm>
            <a:off x="1417292" y="2955645"/>
            <a:ext cx="999859" cy="415783"/>
          </a:xfrm>
          <a:prstGeom prst="rect">
            <a:avLst/>
          </a:prstGeom>
        </p:spPr>
      </p:pic>
      <p:pic>
        <p:nvPicPr>
          <p:cNvPr id="15" name="Picture 14">
            <a:extLst>
              <a:ext uri="{FF2B5EF4-FFF2-40B4-BE49-F238E27FC236}">
                <a16:creationId xmlns:a16="http://schemas.microsoft.com/office/drawing/2014/main" id="{87D323E5-9AED-FB56-762A-7C8D8DB37ED2}"/>
              </a:ext>
            </a:extLst>
          </p:cNvPr>
          <p:cNvPicPr>
            <a:picLocks noChangeAspect="1"/>
          </p:cNvPicPr>
          <p:nvPr/>
        </p:nvPicPr>
        <p:blipFill>
          <a:blip r:embed="rId4"/>
          <a:stretch>
            <a:fillRect/>
          </a:stretch>
        </p:blipFill>
        <p:spPr>
          <a:xfrm>
            <a:off x="6397262" y="2235991"/>
            <a:ext cx="986875" cy="338518"/>
          </a:xfrm>
          <a:prstGeom prst="rect">
            <a:avLst/>
          </a:prstGeom>
        </p:spPr>
      </p:pic>
      <p:pic>
        <p:nvPicPr>
          <p:cNvPr id="17" name="Picture 16">
            <a:extLst>
              <a:ext uri="{FF2B5EF4-FFF2-40B4-BE49-F238E27FC236}">
                <a16:creationId xmlns:a16="http://schemas.microsoft.com/office/drawing/2014/main" id="{45F5A43C-F30D-C5B2-79C6-5357DC009DE0}"/>
              </a:ext>
            </a:extLst>
          </p:cNvPr>
          <p:cNvPicPr>
            <a:picLocks noChangeAspect="1"/>
          </p:cNvPicPr>
          <p:nvPr/>
        </p:nvPicPr>
        <p:blipFill>
          <a:blip r:embed="rId5"/>
          <a:stretch>
            <a:fillRect/>
          </a:stretch>
        </p:blipFill>
        <p:spPr>
          <a:xfrm>
            <a:off x="7813390" y="2681298"/>
            <a:ext cx="586791" cy="160034"/>
          </a:xfrm>
          <a:prstGeom prst="rect">
            <a:avLst/>
          </a:prstGeom>
        </p:spPr>
      </p:pic>
      <p:pic>
        <p:nvPicPr>
          <p:cNvPr id="19" name="Picture 18">
            <a:extLst>
              <a:ext uri="{FF2B5EF4-FFF2-40B4-BE49-F238E27FC236}">
                <a16:creationId xmlns:a16="http://schemas.microsoft.com/office/drawing/2014/main" id="{96B88B31-56E4-B751-AFCB-772B12A4816C}"/>
              </a:ext>
            </a:extLst>
          </p:cNvPr>
          <p:cNvPicPr>
            <a:picLocks noChangeAspect="1"/>
          </p:cNvPicPr>
          <p:nvPr/>
        </p:nvPicPr>
        <p:blipFill>
          <a:blip r:embed="rId6"/>
          <a:stretch>
            <a:fillRect/>
          </a:stretch>
        </p:blipFill>
        <p:spPr>
          <a:xfrm>
            <a:off x="7813390" y="2889189"/>
            <a:ext cx="586790" cy="160034"/>
          </a:xfrm>
          <a:prstGeom prst="rect">
            <a:avLst/>
          </a:prstGeom>
        </p:spPr>
      </p:pic>
      <p:pic>
        <p:nvPicPr>
          <p:cNvPr id="21" name="Picture 20">
            <a:extLst>
              <a:ext uri="{FF2B5EF4-FFF2-40B4-BE49-F238E27FC236}">
                <a16:creationId xmlns:a16="http://schemas.microsoft.com/office/drawing/2014/main" id="{E5302845-3866-744E-4F8A-BAF655343A90}"/>
              </a:ext>
            </a:extLst>
          </p:cNvPr>
          <p:cNvPicPr>
            <a:picLocks noChangeAspect="1"/>
          </p:cNvPicPr>
          <p:nvPr/>
        </p:nvPicPr>
        <p:blipFill>
          <a:blip r:embed="rId7"/>
          <a:stretch>
            <a:fillRect/>
          </a:stretch>
        </p:blipFill>
        <p:spPr>
          <a:xfrm>
            <a:off x="6397262" y="2732196"/>
            <a:ext cx="986875" cy="281964"/>
          </a:xfrm>
          <a:prstGeom prst="rect">
            <a:avLst/>
          </a:prstGeom>
        </p:spPr>
      </p:pic>
      <p:pic>
        <p:nvPicPr>
          <p:cNvPr id="23" name="Picture 22">
            <a:extLst>
              <a:ext uri="{FF2B5EF4-FFF2-40B4-BE49-F238E27FC236}">
                <a16:creationId xmlns:a16="http://schemas.microsoft.com/office/drawing/2014/main" id="{591F737F-4734-7DB2-03FB-FE3FCE96FC12}"/>
              </a:ext>
            </a:extLst>
          </p:cNvPr>
          <p:cNvPicPr>
            <a:picLocks noChangeAspect="1"/>
          </p:cNvPicPr>
          <p:nvPr/>
        </p:nvPicPr>
        <p:blipFill>
          <a:blip r:embed="rId8"/>
          <a:stretch>
            <a:fillRect/>
          </a:stretch>
        </p:blipFill>
        <p:spPr>
          <a:xfrm>
            <a:off x="6384278" y="3458318"/>
            <a:ext cx="999859" cy="281964"/>
          </a:xfrm>
          <a:prstGeom prst="rect">
            <a:avLst/>
          </a:prstGeom>
        </p:spPr>
      </p:pic>
      <p:sp>
        <p:nvSpPr>
          <p:cNvPr id="24" name="Text Placeholder 2">
            <a:extLst>
              <a:ext uri="{FF2B5EF4-FFF2-40B4-BE49-F238E27FC236}">
                <a16:creationId xmlns:a16="http://schemas.microsoft.com/office/drawing/2014/main" id="{90C5E564-48F8-7DF3-2A20-B3256F312653}"/>
              </a:ext>
            </a:extLst>
          </p:cNvPr>
          <p:cNvSpPr txBox="1">
            <a:spLocks/>
          </p:cNvSpPr>
          <p:nvPr/>
        </p:nvSpPr>
        <p:spPr>
          <a:xfrm>
            <a:off x="5529911" y="3017274"/>
            <a:ext cx="3512119" cy="41578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Font typeface="Arial"/>
              <a:buNone/>
            </a:pPr>
            <a:r>
              <a:rPr lang="en-US" sz="1400" dirty="0">
                <a:solidFill>
                  <a:schemeClr val="tx1"/>
                </a:solidFill>
              </a:rPr>
              <a:t>Similarly y’’ can be derived as,</a:t>
            </a:r>
          </a:p>
        </p:txBody>
      </p:sp>
      <p:sp>
        <p:nvSpPr>
          <p:cNvPr id="25" name="Text Placeholder 2">
            <a:extLst>
              <a:ext uri="{FF2B5EF4-FFF2-40B4-BE49-F238E27FC236}">
                <a16:creationId xmlns:a16="http://schemas.microsoft.com/office/drawing/2014/main" id="{B2DF7CE5-2C6F-39C8-FF1B-0DDF29312B7B}"/>
              </a:ext>
            </a:extLst>
          </p:cNvPr>
          <p:cNvSpPr txBox="1">
            <a:spLocks/>
          </p:cNvSpPr>
          <p:nvPr/>
        </p:nvSpPr>
        <p:spPr>
          <a:xfrm>
            <a:off x="4737296" y="1012928"/>
            <a:ext cx="3907399" cy="13353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r>
              <a:rPr lang="en-US" dirty="0">
                <a:solidFill>
                  <a:schemeClr val="tx1"/>
                </a:solidFill>
              </a:rPr>
              <a:t>M</a:t>
            </a:r>
            <a:r>
              <a:rPr lang="en-US" sz="1800" dirty="0">
                <a:solidFill>
                  <a:schemeClr val="tx1"/>
                </a:solidFill>
              </a:rPr>
              <a:t>otion in the x &amp; y-axes is accomplished by decreasing the rpm of the rotor</a:t>
            </a:r>
            <a:endParaRPr lang="en-US" dirty="0">
              <a:solidFill>
                <a:schemeClr val="tx1"/>
              </a:solidFill>
            </a:endParaRPr>
          </a:p>
        </p:txBody>
      </p:sp>
      <p:sp>
        <p:nvSpPr>
          <p:cNvPr id="26" name="Arrow: Right 25">
            <a:extLst>
              <a:ext uri="{FF2B5EF4-FFF2-40B4-BE49-F238E27FC236}">
                <a16:creationId xmlns:a16="http://schemas.microsoft.com/office/drawing/2014/main" id="{71E0BDD7-565A-B425-3B41-D37546B34908}"/>
              </a:ext>
            </a:extLst>
          </p:cNvPr>
          <p:cNvSpPr/>
          <p:nvPr/>
        </p:nvSpPr>
        <p:spPr>
          <a:xfrm rot="10800000">
            <a:off x="7536656" y="2841332"/>
            <a:ext cx="190052" cy="16003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oogle Shape;75;p15">
            <a:extLst>
              <a:ext uri="{FF2B5EF4-FFF2-40B4-BE49-F238E27FC236}">
                <a16:creationId xmlns:a16="http://schemas.microsoft.com/office/drawing/2014/main" id="{614E4EE4-3522-637D-6E54-74DF7ECC5AAE}"/>
              </a:ext>
            </a:extLst>
          </p:cNvPr>
          <p:cNvSpPr txBox="1"/>
          <p:nvPr/>
        </p:nvSpPr>
        <p:spPr>
          <a:xfrm>
            <a:off x="2627850" y="4734350"/>
            <a:ext cx="388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dirty="0">
                <a:solidFill>
                  <a:schemeClr val="accent2"/>
                </a:solidFill>
              </a:rPr>
              <a:t>Controller Design for Self-Stabilizing Lab Cart</a:t>
            </a:r>
            <a:endParaRPr sz="700" dirty="0">
              <a:solidFill>
                <a:schemeClr val="accent2"/>
              </a:solidFill>
            </a:endParaRPr>
          </a:p>
          <a:p>
            <a:pPr marL="0" lvl="0" indent="0" algn="ctr" rtl="0">
              <a:spcBef>
                <a:spcPts val="0"/>
              </a:spcBef>
              <a:spcAft>
                <a:spcPts val="0"/>
              </a:spcAft>
              <a:buNone/>
            </a:pPr>
            <a:r>
              <a:rPr lang="en" sz="700" dirty="0">
                <a:solidFill>
                  <a:schemeClr val="accent2"/>
                </a:solidFill>
              </a:rPr>
              <a:t>MAE 506 Advanced System Modeling, Dynamics, and Control</a:t>
            </a:r>
            <a:endParaRPr sz="700" dirty="0">
              <a:solidFill>
                <a:schemeClr val="accent2"/>
              </a:solidFill>
            </a:endParaRPr>
          </a:p>
          <a:p>
            <a:pPr marL="0" lvl="0" indent="0" algn="ctr" rtl="0">
              <a:spcBef>
                <a:spcPts val="0"/>
              </a:spcBef>
              <a:spcAft>
                <a:spcPts val="0"/>
              </a:spcAft>
              <a:buNone/>
            </a:pPr>
            <a:endParaRPr sz="700" dirty="0">
              <a:solidFill>
                <a:schemeClr val="lt2"/>
              </a:solidFill>
            </a:endParaRPr>
          </a:p>
          <a:p>
            <a:pPr marL="0" lvl="0" indent="0" algn="ctr" rtl="0">
              <a:spcBef>
                <a:spcPts val="0"/>
              </a:spcBef>
              <a:spcAft>
                <a:spcPts val="0"/>
              </a:spcAft>
              <a:buNone/>
            </a:pPr>
            <a:endParaRPr sz="700" dirty="0">
              <a:solidFill>
                <a:schemeClr val="lt2"/>
              </a:solidFill>
            </a:endParaRPr>
          </a:p>
        </p:txBody>
      </p:sp>
      <p:sp>
        <p:nvSpPr>
          <p:cNvPr id="2" name="Google Shape;67;p14">
            <a:extLst>
              <a:ext uri="{FF2B5EF4-FFF2-40B4-BE49-F238E27FC236}">
                <a16:creationId xmlns:a16="http://schemas.microsoft.com/office/drawing/2014/main" id="{5643718E-B7AA-5FB9-50F1-59DA0AE9475A}"/>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63176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14843" y="1558530"/>
            <a:ext cx="318560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 </a:t>
            </a:r>
            <a:endParaRPr dirty="0"/>
          </a:p>
        </p:txBody>
      </p:sp>
      <p:sp>
        <p:nvSpPr>
          <p:cNvPr id="117" name="Google Shape;117;p18"/>
          <p:cNvSpPr txBox="1"/>
          <p:nvPr/>
        </p:nvSpPr>
        <p:spPr>
          <a:xfrm>
            <a:off x="2627850" y="4734350"/>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2"/>
                </a:solidFill>
              </a:rPr>
              <a:t>Controller Design for Self-Stabilizing Lab Cart</a:t>
            </a:r>
            <a:endParaRPr sz="700">
              <a:solidFill>
                <a:schemeClr val="accent2"/>
              </a:solidFill>
            </a:endParaRPr>
          </a:p>
          <a:p>
            <a:pPr marL="0" lvl="0" indent="0" algn="ctr" rtl="0">
              <a:spcBef>
                <a:spcPts val="0"/>
              </a:spcBef>
              <a:spcAft>
                <a:spcPts val="0"/>
              </a:spcAft>
              <a:buNone/>
            </a:pPr>
            <a:r>
              <a:rPr lang="en" sz="700">
                <a:solidFill>
                  <a:schemeClr val="accent2"/>
                </a:solidFill>
              </a:rPr>
              <a:t>MAE 506 Advanced System Modeling, Dynamics, and Control</a:t>
            </a:r>
            <a:endParaRPr sz="700">
              <a:solidFill>
                <a:schemeClr val="lt2"/>
              </a:solidFill>
            </a:endParaRPr>
          </a:p>
        </p:txBody>
      </p:sp>
      <p:sp>
        <p:nvSpPr>
          <p:cNvPr id="14" name="Google Shape;92;p17">
            <a:extLst>
              <a:ext uri="{FF2B5EF4-FFF2-40B4-BE49-F238E27FC236}">
                <a16:creationId xmlns:a16="http://schemas.microsoft.com/office/drawing/2014/main" id="{D00AB797-EE85-EE75-1723-DAEF925E194A}"/>
              </a:ext>
            </a:extLst>
          </p:cNvPr>
          <p:cNvSpPr txBox="1"/>
          <p:nvPr/>
        </p:nvSpPr>
        <p:spPr>
          <a:xfrm>
            <a:off x="2144201" y="233438"/>
            <a:ext cx="426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solidFill>
                  <a:srgbClr val="FFFFFF"/>
                </a:solidFill>
              </a:rPr>
              <a:t>Quadcopter Modelling</a:t>
            </a:r>
            <a:endParaRPr sz="2400" b="1" dirty="0">
              <a:solidFill>
                <a:srgbClr val="FFFFFF"/>
              </a:solidFill>
            </a:endParaRPr>
          </a:p>
        </p:txBody>
      </p:sp>
      <p:sp>
        <p:nvSpPr>
          <p:cNvPr id="2" name="Google Shape;164;p21">
            <a:extLst>
              <a:ext uri="{FF2B5EF4-FFF2-40B4-BE49-F238E27FC236}">
                <a16:creationId xmlns:a16="http://schemas.microsoft.com/office/drawing/2014/main" id="{46F811C8-5907-F1F2-3774-EE95212C8562}"/>
              </a:ext>
            </a:extLst>
          </p:cNvPr>
          <p:cNvSpPr txBox="1"/>
          <p:nvPr/>
        </p:nvSpPr>
        <p:spPr>
          <a:xfrm>
            <a:off x="879186" y="838863"/>
            <a:ext cx="1210125" cy="40764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000" b="1" dirty="0">
                <a:solidFill>
                  <a:srgbClr val="FFFFFF"/>
                </a:solidFill>
              </a:rPr>
              <a:t>3 DOF</a:t>
            </a:r>
            <a:endParaRPr sz="2000" b="1" dirty="0">
              <a:solidFill>
                <a:srgbClr val="FFFFFF"/>
              </a:solidFill>
            </a:endParaRPr>
          </a:p>
        </p:txBody>
      </p:sp>
      <p:sp>
        <p:nvSpPr>
          <p:cNvPr id="4" name="Google Shape;164;p21">
            <a:extLst>
              <a:ext uri="{FF2B5EF4-FFF2-40B4-BE49-F238E27FC236}">
                <a16:creationId xmlns:a16="http://schemas.microsoft.com/office/drawing/2014/main" id="{DBE325D4-B665-86C5-922C-372543BC2619}"/>
              </a:ext>
            </a:extLst>
          </p:cNvPr>
          <p:cNvSpPr txBox="1"/>
          <p:nvPr/>
        </p:nvSpPr>
        <p:spPr>
          <a:xfrm>
            <a:off x="6706347" y="838863"/>
            <a:ext cx="1210125" cy="40764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000" b="1" dirty="0">
                <a:solidFill>
                  <a:srgbClr val="FFFFFF"/>
                </a:solidFill>
              </a:rPr>
              <a:t>6 DOF</a:t>
            </a:r>
            <a:endParaRPr sz="2000" b="1" dirty="0">
              <a:solidFill>
                <a:srgbClr val="FFFFFF"/>
              </a:solidFill>
            </a:endParaRPr>
          </a:p>
        </p:txBody>
      </p:sp>
      <p:sp>
        <p:nvSpPr>
          <p:cNvPr id="6" name="Text Placeholder 2">
            <a:extLst>
              <a:ext uri="{FF2B5EF4-FFF2-40B4-BE49-F238E27FC236}">
                <a16:creationId xmlns:a16="http://schemas.microsoft.com/office/drawing/2014/main" id="{FCBA7982-49BB-5161-8C5C-14706148D9E4}"/>
              </a:ext>
            </a:extLst>
          </p:cNvPr>
          <p:cNvSpPr>
            <a:spLocks noGrp="1"/>
          </p:cNvSpPr>
          <p:nvPr>
            <p:ph type="body" idx="1"/>
          </p:nvPr>
        </p:nvSpPr>
        <p:spPr>
          <a:xfrm>
            <a:off x="320103" y="1300156"/>
            <a:ext cx="2794572" cy="2090502"/>
          </a:xfrm>
        </p:spPr>
        <p:txBody>
          <a:bodyPr>
            <a:normAutofit/>
          </a:bodyPr>
          <a:lstStyle/>
          <a:p>
            <a:r>
              <a:rPr lang="en-US" dirty="0">
                <a:solidFill>
                  <a:schemeClr val="tx2"/>
                </a:solidFill>
              </a:rPr>
              <a:t>Roll angle  (</a:t>
            </a:r>
            <a:r>
              <a:rPr lang="el-GR" b="1" i="0" dirty="0">
                <a:solidFill>
                  <a:schemeClr val="tx2"/>
                </a:solidFill>
                <a:effectLst/>
                <a:latin typeface="Roboto" panose="02000000000000000000" pitchFamily="2" charset="0"/>
              </a:rPr>
              <a:t>Φ</a:t>
            </a:r>
            <a:r>
              <a:rPr lang="en-US" dirty="0">
                <a:solidFill>
                  <a:schemeClr val="tx2"/>
                </a:solidFill>
              </a:rPr>
              <a:t>)</a:t>
            </a:r>
          </a:p>
          <a:p>
            <a:r>
              <a:rPr lang="en-US" dirty="0">
                <a:solidFill>
                  <a:schemeClr val="tx2"/>
                </a:solidFill>
              </a:rPr>
              <a:t>Pitch angle (</a:t>
            </a:r>
            <a:r>
              <a:rPr lang="el-GR" b="1" i="0" dirty="0">
                <a:solidFill>
                  <a:schemeClr val="tx2"/>
                </a:solidFill>
                <a:effectLst/>
                <a:latin typeface="Google Sans"/>
              </a:rPr>
              <a:t>θ</a:t>
            </a:r>
            <a:r>
              <a:rPr lang="en-US" dirty="0">
                <a:solidFill>
                  <a:schemeClr val="tx2"/>
                </a:solidFill>
              </a:rPr>
              <a:t>)</a:t>
            </a:r>
          </a:p>
          <a:p>
            <a:r>
              <a:rPr lang="en-US" dirty="0">
                <a:solidFill>
                  <a:schemeClr val="tx2"/>
                </a:solidFill>
              </a:rPr>
              <a:t>Yaw angle (</a:t>
            </a:r>
            <a:r>
              <a:rPr lang="el-GR" b="1" i="0" dirty="0">
                <a:solidFill>
                  <a:schemeClr val="tx2"/>
                </a:solidFill>
                <a:effectLst/>
                <a:latin typeface="Google Sans"/>
              </a:rPr>
              <a:t>Ψ</a:t>
            </a:r>
            <a:r>
              <a:rPr lang="en-US" dirty="0">
                <a:solidFill>
                  <a:schemeClr val="tx2"/>
                </a:solidFill>
              </a:rPr>
              <a:t>)</a:t>
            </a:r>
          </a:p>
          <a:p>
            <a:r>
              <a:rPr lang="en-US" dirty="0">
                <a:solidFill>
                  <a:schemeClr val="tx2"/>
                </a:solidFill>
              </a:rPr>
              <a:t>Roll rate    (</a:t>
            </a:r>
            <a:r>
              <a:rPr lang="el-GR" b="1" i="0" dirty="0">
                <a:solidFill>
                  <a:schemeClr val="tx2"/>
                </a:solidFill>
                <a:effectLst/>
                <a:latin typeface="Roboto" panose="02000000000000000000" pitchFamily="2" charset="0"/>
              </a:rPr>
              <a:t>Φ</a:t>
            </a:r>
            <a:r>
              <a:rPr lang="en-US" b="1" i="0" dirty="0">
                <a:solidFill>
                  <a:schemeClr val="tx2"/>
                </a:solidFill>
                <a:effectLst/>
                <a:latin typeface="Roboto" panose="02000000000000000000" pitchFamily="2" charset="0"/>
              </a:rPr>
              <a:t>’</a:t>
            </a:r>
            <a:r>
              <a:rPr lang="en-US" dirty="0">
                <a:solidFill>
                  <a:schemeClr val="tx2"/>
                </a:solidFill>
              </a:rPr>
              <a:t>)</a:t>
            </a:r>
          </a:p>
          <a:p>
            <a:r>
              <a:rPr lang="en-US" dirty="0">
                <a:solidFill>
                  <a:schemeClr val="tx2"/>
                </a:solidFill>
              </a:rPr>
              <a:t>Pitch rate   (</a:t>
            </a:r>
            <a:r>
              <a:rPr lang="el-GR" b="0" i="0" dirty="0">
                <a:solidFill>
                  <a:schemeClr val="tx2"/>
                </a:solidFill>
                <a:effectLst/>
                <a:latin typeface="Google Sans"/>
              </a:rPr>
              <a:t>θ</a:t>
            </a:r>
            <a:r>
              <a:rPr lang="en-US" b="0" i="0" dirty="0">
                <a:solidFill>
                  <a:schemeClr val="tx2"/>
                </a:solidFill>
                <a:effectLst/>
                <a:latin typeface="Google Sans"/>
              </a:rPr>
              <a:t>’</a:t>
            </a:r>
            <a:r>
              <a:rPr lang="en-US" dirty="0">
                <a:solidFill>
                  <a:schemeClr val="tx2"/>
                </a:solidFill>
              </a:rPr>
              <a:t>)</a:t>
            </a:r>
          </a:p>
          <a:p>
            <a:r>
              <a:rPr lang="en-US" dirty="0">
                <a:solidFill>
                  <a:schemeClr val="tx2"/>
                </a:solidFill>
              </a:rPr>
              <a:t>Yaw rate   (</a:t>
            </a:r>
            <a:r>
              <a:rPr lang="el-GR" b="1" i="0" dirty="0">
                <a:solidFill>
                  <a:schemeClr val="tx2"/>
                </a:solidFill>
                <a:effectLst/>
                <a:latin typeface="Google Sans"/>
              </a:rPr>
              <a:t>Ψ</a:t>
            </a:r>
            <a:r>
              <a:rPr lang="en-US" b="1" i="0" dirty="0">
                <a:solidFill>
                  <a:schemeClr val="tx2"/>
                </a:solidFill>
                <a:effectLst/>
                <a:latin typeface="Google Sans"/>
              </a:rPr>
              <a:t>’</a:t>
            </a:r>
            <a:r>
              <a:rPr lang="en-US" dirty="0">
                <a:solidFill>
                  <a:schemeClr val="tx2"/>
                </a:solidFill>
              </a:rPr>
              <a:t>)</a:t>
            </a:r>
            <a:endParaRPr lang="en-US" sz="1800" dirty="0">
              <a:solidFill>
                <a:schemeClr val="tx2"/>
              </a:solidFill>
            </a:endParaRPr>
          </a:p>
          <a:p>
            <a:pPr marL="114300" indent="0">
              <a:buNone/>
            </a:pPr>
            <a:endParaRPr lang="en-US" dirty="0"/>
          </a:p>
        </p:txBody>
      </p:sp>
      <p:sp>
        <p:nvSpPr>
          <p:cNvPr id="8" name="Text Placeholder 2">
            <a:extLst>
              <a:ext uri="{FF2B5EF4-FFF2-40B4-BE49-F238E27FC236}">
                <a16:creationId xmlns:a16="http://schemas.microsoft.com/office/drawing/2014/main" id="{3A24D6D2-4A52-3CC2-FB8E-0C6280589809}"/>
              </a:ext>
            </a:extLst>
          </p:cNvPr>
          <p:cNvSpPr txBox="1">
            <a:spLocks/>
          </p:cNvSpPr>
          <p:nvPr/>
        </p:nvSpPr>
        <p:spPr>
          <a:xfrm>
            <a:off x="5101265" y="1241476"/>
            <a:ext cx="3722632" cy="3566268"/>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r>
              <a:rPr lang="en-US" dirty="0">
                <a:solidFill>
                  <a:schemeClr val="tx2"/>
                </a:solidFill>
              </a:rPr>
              <a:t>Position along x axis (</a:t>
            </a:r>
            <a:r>
              <a:rPr lang="en-US" b="1" dirty="0">
                <a:solidFill>
                  <a:schemeClr val="tx2"/>
                </a:solidFill>
              </a:rPr>
              <a:t>x</a:t>
            </a:r>
            <a:r>
              <a:rPr lang="en-US" dirty="0">
                <a:solidFill>
                  <a:schemeClr val="tx2"/>
                </a:solidFill>
              </a:rPr>
              <a:t>)</a:t>
            </a:r>
          </a:p>
          <a:p>
            <a:r>
              <a:rPr lang="en-US" dirty="0">
                <a:solidFill>
                  <a:schemeClr val="tx2"/>
                </a:solidFill>
              </a:rPr>
              <a:t>Position along y axis (</a:t>
            </a:r>
            <a:r>
              <a:rPr lang="en-US" b="1" dirty="0">
                <a:solidFill>
                  <a:schemeClr val="tx2"/>
                </a:solidFill>
              </a:rPr>
              <a:t>y</a:t>
            </a:r>
            <a:r>
              <a:rPr lang="en-US" dirty="0">
                <a:solidFill>
                  <a:schemeClr val="tx2"/>
                </a:solidFill>
              </a:rPr>
              <a:t>)</a:t>
            </a:r>
          </a:p>
          <a:p>
            <a:r>
              <a:rPr lang="en-US" dirty="0">
                <a:solidFill>
                  <a:schemeClr val="tx2"/>
                </a:solidFill>
              </a:rPr>
              <a:t>Position along z axis -height (</a:t>
            </a:r>
            <a:r>
              <a:rPr lang="en-US" b="1" dirty="0">
                <a:solidFill>
                  <a:schemeClr val="tx2"/>
                </a:solidFill>
              </a:rPr>
              <a:t>z</a:t>
            </a:r>
            <a:r>
              <a:rPr lang="en-US" dirty="0">
                <a:solidFill>
                  <a:schemeClr val="tx2"/>
                </a:solidFill>
              </a:rPr>
              <a:t>) </a:t>
            </a:r>
          </a:p>
          <a:p>
            <a:r>
              <a:rPr lang="en-US" dirty="0">
                <a:solidFill>
                  <a:schemeClr val="tx2"/>
                </a:solidFill>
              </a:rPr>
              <a:t>Velocity along x axis (</a:t>
            </a:r>
            <a:r>
              <a:rPr lang="en-US" b="1" dirty="0">
                <a:solidFill>
                  <a:schemeClr val="tx2"/>
                </a:solidFill>
              </a:rPr>
              <a:t>x’</a:t>
            </a:r>
            <a:r>
              <a:rPr lang="en-US" dirty="0">
                <a:solidFill>
                  <a:schemeClr val="tx2"/>
                </a:solidFill>
              </a:rPr>
              <a:t>)</a:t>
            </a:r>
          </a:p>
          <a:p>
            <a:r>
              <a:rPr lang="en-US" dirty="0">
                <a:solidFill>
                  <a:schemeClr val="tx2"/>
                </a:solidFill>
              </a:rPr>
              <a:t>Velocity along y axis (</a:t>
            </a:r>
            <a:r>
              <a:rPr lang="en-US" b="1" dirty="0">
                <a:solidFill>
                  <a:schemeClr val="tx2"/>
                </a:solidFill>
              </a:rPr>
              <a:t>y’</a:t>
            </a:r>
            <a:r>
              <a:rPr lang="en-US" dirty="0">
                <a:solidFill>
                  <a:schemeClr val="tx2"/>
                </a:solidFill>
              </a:rPr>
              <a:t>)</a:t>
            </a:r>
          </a:p>
          <a:p>
            <a:r>
              <a:rPr lang="en-US" dirty="0">
                <a:solidFill>
                  <a:schemeClr val="tx2"/>
                </a:solidFill>
              </a:rPr>
              <a:t>Velocity along z axis (</a:t>
            </a:r>
            <a:r>
              <a:rPr lang="en-US" b="1" dirty="0">
                <a:solidFill>
                  <a:schemeClr val="tx2"/>
                </a:solidFill>
              </a:rPr>
              <a:t>z’</a:t>
            </a:r>
            <a:r>
              <a:rPr lang="en-US" dirty="0">
                <a:solidFill>
                  <a:schemeClr val="tx2"/>
                </a:solidFill>
              </a:rPr>
              <a:t>)</a:t>
            </a:r>
          </a:p>
          <a:p>
            <a:r>
              <a:rPr lang="en-US" dirty="0">
                <a:solidFill>
                  <a:schemeClr val="tx2"/>
                </a:solidFill>
              </a:rPr>
              <a:t>Roll angle (</a:t>
            </a:r>
            <a:r>
              <a:rPr lang="el-GR" b="1" i="0" dirty="0">
                <a:solidFill>
                  <a:schemeClr val="tx2"/>
                </a:solidFill>
                <a:effectLst/>
                <a:latin typeface="Roboto" panose="02000000000000000000" pitchFamily="2" charset="0"/>
              </a:rPr>
              <a:t>Φ</a:t>
            </a:r>
            <a:r>
              <a:rPr lang="en-US" dirty="0">
                <a:solidFill>
                  <a:schemeClr val="tx2"/>
                </a:solidFill>
              </a:rPr>
              <a:t>)</a:t>
            </a:r>
          </a:p>
          <a:p>
            <a:r>
              <a:rPr lang="en-US" dirty="0">
                <a:solidFill>
                  <a:schemeClr val="tx2"/>
                </a:solidFill>
              </a:rPr>
              <a:t>Pitch angle (</a:t>
            </a:r>
            <a:r>
              <a:rPr lang="el-GR" b="1" i="0" dirty="0">
                <a:solidFill>
                  <a:schemeClr val="tx2"/>
                </a:solidFill>
                <a:effectLst/>
                <a:latin typeface="Google Sans"/>
              </a:rPr>
              <a:t>θ</a:t>
            </a:r>
            <a:r>
              <a:rPr lang="en-US" dirty="0">
                <a:solidFill>
                  <a:schemeClr val="tx2"/>
                </a:solidFill>
              </a:rPr>
              <a:t>)</a:t>
            </a:r>
          </a:p>
          <a:p>
            <a:r>
              <a:rPr lang="en-US" dirty="0">
                <a:solidFill>
                  <a:schemeClr val="tx2"/>
                </a:solidFill>
              </a:rPr>
              <a:t>Yaw angle (</a:t>
            </a:r>
            <a:r>
              <a:rPr lang="el-GR" b="1" i="0" dirty="0">
                <a:solidFill>
                  <a:schemeClr val="tx2"/>
                </a:solidFill>
                <a:effectLst/>
                <a:latin typeface="Google Sans"/>
              </a:rPr>
              <a:t>Ψ</a:t>
            </a:r>
            <a:r>
              <a:rPr lang="en-US" dirty="0">
                <a:solidFill>
                  <a:schemeClr val="tx2"/>
                </a:solidFill>
              </a:rPr>
              <a:t>)</a:t>
            </a:r>
          </a:p>
          <a:p>
            <a:r>
              <a:rPr lang="en-US" dirty="0">
                <a:solidFill>
                  <a:schemeClr val="tx2"/>
                </a:solidFill>
              </a:rPr>
              <a:t>Roll rate (</a:t>
            </a:r>
            <a:r>
              <a:rPr lang="el-GR" b="1" i="0" dirty="0">
                <a:solidFill>
                  <a:schemeClr val="tx2"/>
                </a:solidFill>
                <a:effectLst/>
                <a:latin typeface="Roboto" panose="02000000000000000000" pitchFamily="2" charset="0"/>
              </a:rPr>
              <a:t>Φ</a:t>
            </a:r>
            <a:r>
              <a:rPr lang="en-US" b="1" i="0" dirty="0">
                <a:solidFill>
                  <a:schemeClr val="tx2"/>
                </a:solidFill>
                <a:effectLst/>
                <a:latin typeface="Roboto" panose="02000000000000000000" pitchFamily="2" charset="0"/>
              </a:rPr>
              <a:t>’</a:t>
            </a:r>
            <a:r>
              <a:rPr lang="en-US" dirty="0">
                <a:solidFill>
                  <a:schemeClr val="tx2"/>
                </a:solidFill>
              </a:rPr>
              <a:t>)</a:t>
            </a:r>
          </a:p>
          <a:p>
            <a:r>
              <a:rPr lang="en-US" dirty="0">
                <a:solidFill>
                  <a:schemeClr val="tx2"/>
                </a:solidFill>
              </a:rPr>
              <a:t>Pitch rate (</a:t>
            </a:r>
            <a:r>
              <a:rPr lang="el-GR" b="1" i="0" dirty="0">
                <a:solidFill>
                  <a:schemeClr val="tx2"/>
                </a:solidFill>
                <a:effectLst/>
                <a:latin typeface="Google Sans"/>
              </a:rPr>
              <a:t>θ</a:t>
            </a:r>
            <a:r>
              <a:rPr lang="en-US" b="0" i="0" dirty="0">
                <a:solidFill>
                  <a:schemeClr val="tx2"/>
                </a:solidFill>
                <a:effectLst/>
                <a:latin typeface="Google Sans"/>
              </a:rPr>
              <a:t>’</a:t>
            </a:r>
            <a:r>
              <a:rPr lang="en-US" dirty="0">
                <a:solidFill>
                  <a:schemeClr val="tx2"/>
                </a:solidFill>
              </a:rPr>
              <a:t>)</a:t>
            </a:r>
          </a:p>
          <a:p>
            <a:r>
              <a:rPr lang="en-US" dirty="0">
                <a:solidFill>
                  <a:schemeClr val="tx2"/>
                </a:solidFill>
              </a:rPr>
              <a:t>Yaw rate (</a:t>
            </a:r>
            <a:r>
              <a:rPr lang="el-GR" b="1" i="0" dirty="0">
                <a:solidFill>
                  <a:schemeClr val="tx2"/>
                </a:solidFill>
                <a:effectLst/>
                <a:latin typeface="Google Sans"/>
              </a:rPr>
              <a:t>Ψ</a:t>
            </a:r>
            <a:r>
              <a:rPr lang="en-US" b="1" dirty="0">
                <a:solidFill>
                  <a:schemeClr val="tx2"/>
                </a:solidFill>
                <a:latin typeface="Google Sans"/>
              </a:rPr>
              <a:t>’</a:t>
            </a:r>
            <a:r>
              <a:rPr lang="en-US" dirty="0">
                <a:solidFill>
                  <a:schemeClr val="tx2"/>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879187" y="651347"/>
            <a:ext cx="649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 </a:t>
            </a:r>
            <a:r>
              <a:rPr lang="en" sz="1800" b="1" dirty="0"/>
              <a:t>After simplifying State Space Model input to Matlab</a:t>
            </a:r>
            <a:r>
              <a:rPr lang="en" sz="1400" b="1" dirty="0"/>
              <a:t> ↓</a:t>
            </a:r>
            <a:endParaRPr dirty="0"/>
          </a:p>
        </p:txBody>
      </p:sp>
      <p:pic>
        <p:nvPicPr>
          <p:cNvPr id="116" name="Google Shape;116;p18"/>
          <p:cNvPicPr preferRelativeResize="0"/>
          <p:nvPr/>
        </p:nvPicPr>
        <p:blipFill>
          <a:blip r:embed="rId3">
            <a:alphaModFix/>
          </a:blip>
          <a:stretch>
            <a:fillRect/>
          </a:stretch>
        </p:blipFill>
        <p:spPr>
          <a:xfrm>
            <a:off x="3291039" y="2270562"/>
            <a:ext cx="1676096" cy="806850"/>
          </a:xfrm>
          <a:prstGeom prst="rect">
            <a:avLst/>
          </a:prstGeom>
          <a:noFill/>
          <a:ln>
            <a:noFill/>
          </a:ln>
        </p:spPr>
      </p:pic>
      <p:sp>
        <p:nvSpPr>
          <p:cNvPr id="117" name="Google Shape;117;p18"/>
          <p:cNvSpPr txBox="1"/>
          <p:nvPr/>
        </p:nvSpPr>
        <p:spPr>
          <a:xfrm>
            <a:off x="2627850" y="4734350"/>
            <a:ext cx="388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2"/>
                </a:solidFill>
              </a:rPr>
              <a:t>Controller Design for Self-Stabilizing Lab Cart</a:t>
            </a:r>
            <a:endParaRPr sz="700">
              <a:solidFill>
                <a:schemeClr val="accent2"/>
              </a:solidFill>
            </a:endParaRPr>
          </a:p>
          <a:p>
            <a:pPr marL="0" lvl="0" indent="0" algn="ctr" rtl="0">
              <a:spcBef>
                <a:spcPts val="0"/>
              </a:spcBef>
              <a:spcAft>
                <a:spcPts val="0"/>
              </a:spcAft>
              <a:buNone/>
            </a:pPr>
            <a:r>
              <a:rPr lang="en" sz="700">
                <a:solidFill>
                  <a:schemeClr val="accent2"/>
                </a:solidFill>
              </a:rPr>
              <a:t>MAE 506 Advanced System Modeling, Dynamics, and Control</a:t>
            </a:r>
            <a:endParaRPr sz="700">
              <a:solidFill>
                <a:schemeClr val="lt2"/>
              </a:solidFill>
            </a:endParaRPr>
          </a:p>
        </p:txBody>
      </p:sp>
      <p:pic>
        <p:nvPicPr>
          <p:cNvPr id="3" name="Picture 2">
            <a:extLst>
              <a:ext uri="{FF2B5EF4-FFF2-40B4-BE49-F238E27FC236}">
                <a16:creationId xmlns:a16="http://schemas.microsoft.com/office/drawing/2014/main" id="{CFFE3635-EF01-917A-0AB8-1CFEB962F52C}"/>
              </a:ext>
            </a:extLst>
          </p:cNvPr>
          <p:cNvPicPr>
            <a:picLocks noChangeAspect="1"/>
          </p:cNvPicPr>
          <p:nvPr/>
        </p:nvPicPr>
        <p:blipFill>
          <a:blip r:embed="rId4"/>
          <a:stretch>
            <a:fillRect/>
          </a:stretch>
        </p:blipFill>
        <p:spPr>
          <a:xfrm>
            <a:off x="294770" y="1464801"/>
            <a:ext cx="2188862" cy="2105508"/>
          </a:xfrm>
          <a:prstGeom prst="rect">
            <a:avLst/>
          </a:prstGeom>
        </p:spPr>
      </p:pic>
      <p:pic>
        <p:nvPicPr>
          <p:cNvPr id="5" name="Picture 4">
            <a:extLst>
              <a:ext uri="{FF2B5EF4-FFF2-40B4-BE49-F238E27FC236}">
                <a16:creationId xmlns:a16="http://schemas.microsoft.com/office/drawing/2014/main" id="{806A3049-5C37-DF96-AF94-67DC3E5811C0}"/>
              </a:ext>
            </a:extLst>
          </p:cNvPr>
          <p:cNvPicPr>
            <a:picLocks noChangeAspect="1"/>
          </p:cNvPicPr>
          <p:nvPr/>
        </p:nvPicPr>
        <p:blipFill>
          <a:blip r:embed="rId5"/>
          <a:stretch>
            <a:fillRect/>
          </a:stretch>
        </p:blipFill>
        <p:spPr>
          <a:xfrm>
            <a:off x="302423" y="3560624"/>
            <a:ext cx="2181209" cy="1280745"/>
          </a:xfrm>
          <a:prstGeom prst="rect">
            <a:avLst/>
          </a:prstGeom>
        </p:spPr>
      </p:pic>
      <p:pic>
        <p:nvPicPr>
          <p:cNvPr id="7" name="Picture 6">
            <a:extLst>
              <a:ext uri="{FF2B5EF4-FFF2-40B4-BE49-F238E27FC236}">
                <a16:creationId xmlns:a16="http://schemas.microsoft.com/office/drawing/2014/main" id="{7B25D386-FEF3-5EA7-4DA7-8052E891D5E8}"/>
              </a:ext>
            </a:extLst>
          </p:cNvPr>
          <p:cNvPicPr>
            <a:picLocks noChangeAspect="1"/>
          </p:cNvPicPr>
          <p:nvPr/>
        </p:nvPicPr>
        <p:blipFill>
          <a:blip r:embed="rId6"/>
          <a:stretch>
            <a:fillRect/>
          </a:stretch>
        </p:blipFill>
        <p:spPr>
          <a:xfrm>
            <a:off x="5543440" y="1464801"/>
            <a:ext cx="3378994" cy="957428"/>
          </a:xfrm>
          <a:prstGeom prst="rect">
            <a:avLst/>
          </a:prstGeom>
        </p:spPr>
      </p:pic>
      <p:pic>
        <p:nvPicPr>
          <p:cNvPr id="9" name="Picture 8">
            <a:extLst>
              <a:ext uri="{FF2B5EF4-FFF2-40B4-BE49-F238E27FC236}">
                <a16:creationId xmlns:a16="http://schemas.microsoft.com/office/drawing/2014/main" id="{5D9C4A84-4B7D-A655-7762-2F6D4431DC61}"/>
              </a:ext>
            </a:extLst>
          </p:cNvPr>
          <p:cNvPicPr>
            <a:picLocks noChangeAspect="1"/>
          </p:cNvPicPr>
          <p:nvPr/>
        </p:nvPicPr>
        <p:blipFill rotWithShape="1">
          <a:blip r:embed="rId7"/>
          <a:srcRect b="39348"/>
          <a:stretch/>
        </p:blipFill>
        <p:spPr>
          <a:xfrm>
            <a:off x="5543440" y="2422229"/>
            <a:ext cx="3369062" cy="1445719"/>
          </a:xfrm>
          <a:prstGeom prst="rect">
            <a:avLst/>
          </a:prstGeom>
        </p:spPr>
      </p:pic>
      <p:pic>
        <p:nvPicPr>
          <p:cNvPr id="11" name="Picture 10">
            <a:extLst>
              <a:ext uri="{FF2B5EF4-FFF2-40B4-BE49-F238E27FC236}">
                <a16:creationId xmlns:a16="http://schemas.microsoft.com/office/drawing/2014/main" id="{E7BEADA0-4B71-B05B-BB8D-1078AC25DBEB}"/>
              </a:ext>
            </a:extLst>
          </p:cNvPr>
          <p:cNvPicPr>
            <a:picLocks noChangeAspect="1"/>
          </p:cNvPicPr>
          <p:nvPr/>
        </p:nvPicPr>
        <p:blipFill>
          <a:blip r:embed="rId8"/>
          <a:stretch>
            <a:fillRect/>
          </a:stretch>
        </p:blipFill>
        <p:spPr>
          <a:xfrm>
            <a:off x="5543440" y="4592923"/>
            <a:ext cx="3369061" cy="248446"/>
          </a:xfrm>
          <a:prstGeom prst="rect">
            <a:avLst/>
          </a:prstGeom>
        </p:spPr>
      </p:pic>
      <p:pic>
        <p:nvPicPr>
          <p:cNvPr id="13" name="Picture 12">
            <a:extLst>
              <a:ext uri="{FF2B5EF4-FFF2-40B4-BE49-F238E27FC236}">
                <a16:creationId xmlns:a16="http://schemas.microsoft.com/office/drawing/2014/main" id="{CB2F314C-CB2F-D90A-45D7-8CA8EE07BA65}"/>
              </a:ext>
            </a:extLst>
          </p:cNvPr>
          <p:cNvPicPr>
            <a:picLocks noChangeAspect="1"/>
          </p:cNvPicPr>
          <p:nvPr/>
        </p:nvPicPr>
        <p:blipFill>
          <a:blip r:embed="rId9"/>
          <a:stretch>
            <a:fillRect/>
          </a:stretch>
        </p:blipFill>
        <p:spPr>
          <a:xfrm>
            <a:off x="5543442" y="3846942"/>
            <a:ext cx="3369060" cy="745981"/>
          </a:xfrm>
          <a:prstGeom prst="rect">
            <a:avLst/>
          </a:prstGeom>
        </p:spPr>
      </p:pic>
      <p:sp>
        <p:nvSpPr>
          <p:cNvPr id="14" name="Google Shape;92;p17">
            <a:extLst>
              <a:ext uri="{FF2B5EF4-FFF2-40B4-BE49-F238E27FC236}">
                <a16:creationId xmlns:a16="http://schemas.microsoft.com/office/drawing/2014/main" id="{D00AB797-EE85-EE75-1723-DAEF925E194A}"/>
              </a:ext>
            </a:extLst>
          </p:cNvPr>
          <p:cNvSpPr txBox="1"/>
          <p:nvPr/>
        </p:nvSpPr>
        <p:spPr>
          <a:xfrm>
            <a:off x="2144201" y="233438"/>
            <a:ext cx="426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solidFill>
                  <a:srgbClr val="FFFFFF"/>
                </a:solidFill>
              </a:rPr>
              <a:t>State Space Representation</a:t>
            </a:r>
            <a:endParaRPr sz="2400" b="1" dirty="0">
              <a:solidFill>
                <a:srgbClr val="FFFFFF"/>
              </a:solidFill>
            </a:endParaRPr>
          </a:p>
        </p:txBody>
      </p:sp>
      <p:sp>
        <p:nvSpPr>
          <p:cNvPr id="2" name="Google Shape;164;p21">
            <a:extLst>
              <a:ext uri="{FF2B5EF4-FFF2-40B4-BE49-F238E27FC236}">
                <a16:creationId xmlns:a16="http://schemas.microsoft.com/office/drawing/2014/main" id="{46F811C8-5907-F1F2-3774-EE95212C8562}"/>
              </a:ext>
            </a:extLst>
          </p:cNvPr>
          <p:cNvSpPr txBox="1"/>
          <p:nvPr/>
        </p:nvSpPr>
        <p:spPr>
          <a:xfrm>
            <a:off x="879187" y="1130138"/>
            <a:ext cx="1210125" cy="40764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000" b="1" dirty="0">
                <a:solidFill>
                  <a:srgbClr val="FFFFFF"/>
                </a:solidFill>
              </a:rPr>
              <a:t>3 DOF</a:t>
            </a:r>
            <a:endParaRPr sz="2000" b="1" dirty="0">
              <a:solidFill>
                <a:srgbClr val="FFFFFF"/>
              </a:solidFill>
            </a:endParaRPr>
          </a:p>
        </p:txBody>
      </p:sp>
      <p:sp>
        <p:nvSpPr>
          <p:cNvPr id="4" name="Google Shape;164;p21">
            <a:extLst>
              <a:ext uri="{FF2B5EF4-FFF2-40B4-BE49-F238E27FC236}">
                <a16:creationId xmlns:a16="http://schemas.microsoft.com/office/drawing/2014/main" id="{DBE325D4-B665-86C5-922C-372543BC2619}"/>
              </a:ext>
            </a:extLst>
          </p:cNvPr>
          <p:cNvSpPr txBox="1"/>
          <p:nvPr/>
        </p:nvSpPr>
        <p:spPr>
          <a:xfrm>
            <a:off x="6742066" y="1124613"/>
            <a:ext cx="1210125" cy="40764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2000" b="1" dirty="0">
                <a:solidFill>
                  <a:srgbClr val="FFFFFF"/>
                </a:solidFill>
              </a:rPr>
              <a:t>6 DOF</a:t>
            </a:r>
            <a:endParaRPr sz="2000" b="1" dirty="0">
              <a:solidFill>
                <a:srgbClr val="FFFFFF"/>
              </a:solidFill>
            </a:endParaRPr>
          </a:p>
        </p:txBody>
      </p:sp>
      <p:sp>
        <p:nvSpPr>
          <p:cNvPr id="6" name="Google Shape;67;p14">
            <a:extLst>
              <a:ext uri="{FF2B5EF4-FFF2-40B4-BE49-F238E27FC236}">
                <a16:creationId xmlns:a16="http://schemas.microsoft.com/office/drawing/2014/main" id="{83A0F33A-90A7-D824-C998-44898B9AFCC4}"/>
              </a:ext>
            </a:extLst>
          </p:cNvPr>
          <p:cNvSpPr txBox="1"/>
          <p:nvPr/>
        </p:nvSpPr>
        <p:spPr>
          <a:xfrm>
            <a:off x="7650900" y="80344"/>
            <a:ext cx="149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9999"/>
                </a:solidFill>
                <a:latin typeface="Roboto"/>
                <a:ea typeface="Roboto"/>
                <a:cs typeface="Roboto"/>
                <a:sym typeface="Roboto"/>
              </a:rPr>
              <a:t>Team #08</a:t>
            </a:r>
            <a:endParaRPr sz="2000" b="1"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508577624"/>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2279</Words>
  <Application>Microsoft Office PowerPoint</Application>
  <PresentationFormat>On-screen Show (16:9)</PresentationFormat>
  <Paragraphs>320</Paragraphs>
  <Slides>25</Slides>
  <Notes>22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Google Sans</vt:lpstr>
      <vt:lpstr>Arial</vt:lpstr>
      <vt:lpstr>Helvetica Neue</vt:lpstr>
      <vt:lpstr>Söhne</vt:lpstr>
      <vt:lpstr>Roboto</vt:lpstr>
      <vt:lpstr>Simple Dark</vt:lpstr>
      <vt:lpstr>Quadcopter Drone Simulation</vt:lpstr>
      <vt:lpstr>Agenda</vt:lpstr>
      <vt:lpstr>Introduction </vt:lpstr>
      <vt:lpstr>Free Body Diagram</vt:lpstr>
      <vt:lpstr>PowerPoint Presentation</vt:lpstr>
      <vt:lpstr>Roll Motion</vt:lpstr>
      <vt:lpstr>Vertical Motion</vt:lpstr>
      <vt:lpstr> </vt:lpstr>
      <vt:lpstr> After simplifying State Space Model input to Matlab ↓</vt:lpstr>
      <vt:lpstr>PowerPoint Presentation</vt:lpstr>
      <vt:lpstr>PowerPoint Presentation</vt:lpstr>
      <vt:lpstr>PowerPoint Presentation</vt:lpstr>
      <vt:lpstr>PowerPoint Presentation</vt:lpstr>
      <vt:lpstr>PowerPoint Presentation</vt:lpstr>
      <vt:lpstr>Open Loop Response</vt:lpstr>
      <vt:lpstr>Z axis</vt:lpstr>
      <vt:lpstr>Closed Loop Response with PID Controller</vt:lpstr>
      <vt:lpstr>Performance Characteristics</vt:lpstr>
      <vt:lpstr>PowerPoint Presentation</vt:lpstr>
      <vt:lpstr>Quadquapter Simulation in Z axis</vt:lpstr>
      <vt:lpstr>Conclusions </vt:lpstr>
      <vt:lpstr>Challenges faced </vt:lpstr>
      <vt:lpstr>Future Scope</vt:lpstr>
      <vt:lpstr>References</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Controller Design for Self-Stabilizing Lab Cart</dc:title>
  <dc:creator>Ashish Bhogate (Student)</dc:creator>
  <cp:lastModifiedBy>Ashish Bhogate (Student)</cp:lastModifiedBy>
  <cp:revision>12</cp:revision>
  <dcterms:modified xsi:type="dcterms:W3CDTF">2023-11-28T07:42:49Z</dcterms:modified>
</cp:coreProperties>
</file>